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56" r:id="rId2"/>
    <p:sldId id="428" r:id="rId3"/>
    <p:sldId id="259" r:id="rId4"/>
    <p:sldId id="258" r:id="rId5"/>
    <p:sldId id="429" r:id="rId6"/>
    <p:sldId id="430" r:id="rId7"/>
    <p:sldId id="431" r:id="rId8"/>
    <p:sldId id="432" r:id="rId9"/>
    <p:sldId id="433" r:id="rId10"/>
    <p:sldId id="434" r:id="rId11"/>
    <p:sldId id="435" r:id="rId12"/>
    <p:sldId id="445" r:id="rId13"/>
    <p:sldId id="436" r:id="rId14"/>
    <p:sldId id="437" r:id="rId15"/>
    <p:sldId id="438" r:id="rId16"/>
    <p:sldId id="439" r:id="rId17"/>
    <p:sldId id="272" r:id="rId18"/>
    <p:sldId id="446" r:id="rId19"/>
    <p:sldId id="440" r:id="rId20"/>
    <p:sldId id="441" r:id="rId21"/>
    <p:sldId id="442" r:id="rId22"/>
    <p:sldId id="444" r:id="rId23"/>
    <p:sldId id="447" r:id="rId24"/>
    <p:sldId id="443" r:id="rId25"/>
    <p:sldId id="382" r:id="rId26"/>
    <p:sldId id="290" r:id="rId27"/>
    <p:sldId id="291" r:id="rId28"/>
    <p:sldId id="293" r:id="rId29"/>
    <p:sldId id="383" r:id="rId30"/>
    <p:sldId id="295" r:id="rId31"/>
    <p:sldId id="303" r:id="rId32"/>
    <p:sldId id="298"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Marvin Round" panose="02000000000000000000" pitchFamily="2" charset="0"/>
      <p:regular r:id="rId41"/>
    </p:embeddedFont>
    <p:embeddedFont>
      <p:font typeface="PraterBlockPro" panose="020B0504010101020102" pitchFamily="34" charset="77"/>
      <p:regular r:id="rId42"/>
    </p:embeddedFont>
    <p:embeddedFont>
      <p:font typeface="Smoothy" pitchFamily="2" charset="77"/>
      <p:regular r:id="rId43"/>
    </p:embeddedFont>
    <p:embeddedFont>
      <p:font typeface="Tahoma" panose="020B0604030504040204" pitchFamily="34" charset="0"/>
      <p:regular r:id="rId44"/>
      <p:bold r:id="rId45"/>
    </p:embeddedFont>
    <p:embeddedFont>
      <p:font typeface="Verdana" panose="020B0604030504040204" pitchFamily="34" charset="0"/>
      <p:regular r:id="rId46"/>
      <p:bold r:id="rId47"/>
      <p:italic r:id="rId48"/>
      <p:boldItalic r:id="rId49"/>
    </p:embeddedFont>
  </p:embeddedFontLst>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0"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42" autoAdjust="0"/>
    <p:restoredTop sz="90612" autoAdjust="0"/>
  </p:normalViewPr>
  <p:slideViewPr>
    <p:cSldViewPr snapToGrid="0">
      <p:cViewPr varScale="1">
        <p:scale>
          <a:sx n="115" d="100"/>
          <a:sy n="115" d="100"/>
        </p:scale>
        <p:origin x="1144" y="208"/>
      </p:cViewPr>
      <p:guideLst/>
    </p:cSldViewPr>
  </p:slideViewPr>
  <p:notesTextViewPr>
    <p:cViewPr>
      <p:scale>
        <a:sx n="100" d="100"/>
        <a:sy n="100" d="100"/>
      </p:scale>
      <p:origin x="0" y="0"/>
    </p:cViewPr>
  </p:notesTextViewPr>
  <p:notesViewPr>
    <p:cSldViewPr snapToGrid="0">
      <p:cViewPr>
        <p:scale>
          <a:sx n="100" d="100"/>
          <a:sy n="100" d="100"/>
        </p:scale>
        <p:origin x="2323" y="-5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NOTA:  El plan de estudios de Mis derechos, mi vida se desarrolló para que fuera lo más accesible posible para estudiantes de diversas identidades, discapacidades y necesidades de apoyo. Siempre que fue posible, usamos un lenguaje que fuera el más accesible e inclusivo de todas las identidades, incluidas las identidades LGBTQIA+. Sin embargo, estamos conscientes de que existen necesidades interconectadas relacionadas con la gramática correcta y lógica, el lenguaje inclusive y la accesibilidad. Le empoderamos para tomar decisiones respecto al lenguaje que MEJOR corresponde a las necesidades de sus estudiantes o de las personas que atiende en cuanto a representar y afirmar sus identidades y a asegurarse de que puedan tener acceso al material y entenderlo.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De manera que TODOS sus estudiantes se sientan incluidos, las diapositivas tendrán, por ejemplo, “amigo/a/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nuestro mejor intento de usar un lenguaje no binario directo, que aún no es común - incluso ni bien aceptado - en países de habla hispana. Sin embargo, las notas para el facilitador, serán un poco diferentes. Mientras se usó un lenguaje no binario indirecto lo más posible, </a:t>
            </a:r>
            <a:r>
              <a:rPr lang="es-MX" sz="1800" i="1"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no</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se usó "o/a/</a:t>
            </a:r>
            <a:r>
              <a:rPr lang="es-MX" sz="1800" dirty="0" err="1">
                <a:solidFill>
                  <a:srgbClr val="222222"/>
                </a:solidFill>
                <a:effectLst/>
                <a:latin typeface="Arial" panose="020B0604020202020204" pitchFamily="34" charset="0"/>
                <a:ea typeface="Arial" panose="020B0604020202020204" pitchFamily="34" charset="0"/>
                <a:cs typeface="Times New Roman" panose="02020603050405020304" pitchFamily="18" charset="0"/>
              </a:rPr>
              <a:t>ue</a:t>
            </a:r>
            <a:r>
              <a:rPr lang="es-MX" sz="1800" dirty="0">
                <a:solidFill>
                  <a:srgbClr val="222222"/>
                </a:solidFill>
                <a:effectLst/>
                <a:latin typeface="Arial" panose="020B0604020202020204" pitchFamily="34" charset="0"/>
                <a:ea typeface="Arial" panose="020B0604020202020204" pitchFamily="34" charset="0"/>
                <a:cs typeface="Times New Roman" panose="02020603050405020304" pitchFamily="18" charset="0"/>
              </a:rPr>
              <a:t>" en las notas para no afectar el flujo de sus explicaciones. Confiamos en que conocerá a sus estudiantes y que usará el lenguaje más apropiado para sus géneros.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sz="1200" b="0" i="0" strike="noStrike" cap="none" spc="0" baseline="0" dirty="0">
              <a:solidFill>
                <a:srgbClr val="000000"/>
              </a:solidFill>
              <a:effectLst/>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strike="noStrike" cap="none" spc="0" baseline="0" dirty="0">
                <a:solidFill>
                  <a:srgbClr val="000000"/>
                </a:solidFill>
                <a:effectLst/>
                <a:latin typeface="Calibri"/>
                <a:ea typeface="Calibri"/>
                <a:cs typeface="Calibri"/>
              </a:rPr>
              <a:t>La repetición ayuda para el aprendizaje. Dedique tiempo a revisar la última clase de Mis derechos, mi vida, que impartió antes de comenzar esta sesión. Además, puede responder a las preguntas privadas que el grupo le haya entregado en tarjetas durante su sesión de clase anterior.</a:t>
            </a:r>
          </a:p>
          <a:p>
            <a:r>
              <a:rPr lang="en-US" sz="1200" kern="1200" dirty="0">
                <a:solidFill>
                  <a:schemeClr val="tx1"/>
                </a:solidFill>
                <a:effectLst/>
                <a:latin typeface="+mn-lt"/>
                <a:ea typeface="+mn-ea"/>
                <a:cs typeface="+mn-cs"/>
              </a:rPr>
              <a:t> </a:t>
            </a: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Hoy es nuestra última clase sobre salir con alguien. Hablaremos sobre el rechazo y cómo terminar una relación.</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Si su pareja les dice nombres ofensivos, les lanzan objetos o les lastima el cuerpo cuando tienen desacuerdos, pueden conseguir ayuda. No hicieron nada malo y no están solos. Pueden hablar con una persona adulta de su círculo de confianza (verde) para pedir ayuda. Si está sucediendo una emergencia, siempre pueden llamar a 911. Si llaman a 911 para pedir ayuda, puede llegar un policía o una ambulancia.</a:t>
            </a:r>
            <a:endParaRPr lang="en-US" i="1" baseline="0"/>
          </a:p>
          <a:p>
            <a:endParaRPr lang="en-US" i="1" baseline="0"/>
          </a:p>
          <a:p>
            <a:r>
              <a:rPr lang="es-MX" sz="1200" b="0" i="1" strike="noStrike" cap="none" spc="0" baseline="0">
                <a:solidFill>
                  <a:srgbClr val="000000"/>
                </a:solidFill>
                <a:effectLst/>
                <a:latin typeface="Calibri"/>
                <a:ea typeface="Calibri"/>
                <a:cs typeface="Calibri"/>
              </a:rPr>
              <a:t>Si la primera persona a quien le dicen no les cree o no les consigue ayuda, continúen diciendo a personas adultas en quienes confíen lo que sucede hasta conseguir la ayuda que necesitan. </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3572750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Entonces, si todas esas no son maneras sanas de tener un desacuerdo, ¿cuál sería una manera sana de tener un desacuerdo?</a:t>
            </a:r>
          </a:p>
          <a:p>
            <a:pPr rtl="0"/>
            <a:endParaRPr lang="en-US" sz="1200" b="0" i="1" u="none" strike="noStrike" kern="1200" baseline="0">
              <a:solidFill>
                <a:schemeClr val="tx1"/>
              </a:solidFill>
              <a:effectLst/>
              <a:latin typeface="+mn-lt"/>
              <a:ea typeface="+mn-ea"/>
              <a:cs typeface="+mn-cs"/>
            </a:endParaRPr>
          </a:p>
          <a:p>
            <a:pPr rtl="0"/>
            <a:r>
              <a:rPr lang="es-MX" sz="1200" b="0" i="1" strike="noStrike" cap="none" spc="0" baseline="0">
                <a:solidFill>
                  <a:srgbClr val="000000"/>
                </a:solidFill>
                <a:effectLst/>
                <a:latin typeface="Calibri"/>
                <a:ea typeface="Calibri"/>
                <a:cs typeface="Calibri"/>
              </a:rPr>
              <a:t>Una manera sana de tener un desacuerdo es usar Declaraciones “yo”.</a:t>
            </a:r>
            <a:endParaRPr lang="en-US" sz="1200" b="0" i="0" u="none" strike="noStrike"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3375413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Practicarán tener un descuerdo con su pareja de manera sana usando la herramienta Declaraciones “yo”. </a:t>
            </a:r>
            <a:endParaRPr lang="en-US">
              <a:effectLst/>
            </a:endParaRPr>
          </a:p>
          <a:p>
            <a:endParaRPr lang="en-US"/>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3790210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Imagínense que ustedes y su pareja han estado saliendo en muchas citas que cuestan mucho dinero. A los </a:t>
            </a:r>
            <a:r>
              <a:rPr lang="es-MX" sz="1200" b="0" i="1" strike="noStrike" cap="none" spc="0" baseline="0" dirty="0" err="1">
                <a:solidFill>
                  <a:srgbClr val="000000"/>
                </a:solidFill>
                <a:effectLst/>
                <a:latin typeface="Calibri"/>
                <a:ea typeface="Calibri"/>
                <a:cs typeface="Calibri"/>
              </a:rPr>
              <a:t>doss</a:t>
            </a:r>
            <a:r>
              <a:rPr lang="es-MX" sz="1200" b="0" i="1" strike="noStrike" cap="none" spc="0" baseline="0" dirty="0">
                <a:solidFill>
                  <a:srgbClr val="000000"/>
                </a:solidFill>
                <a:effectLst/>
                <a:latin typeface="Calibri"/>
                <a:ea typeface="Calibri"/>
                <a:cs typeface="Calibri"/>
              </a:rPr>
              <a:t> se les está acabando el dinero. ¿Cuál sería una Declaración “yo” que podrían usar para hablar con su pareja para hablar sobre este problema?</a:t>
            </a:r>
          </a:p>
          <a:p>
            <a:pPr rtl="0"/>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Las siguientes son ejemplos de respuestas: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me siento preocupado por todo el dinero que estamos gastando.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quiero dejar de gastar tanto dinero en citas.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necesito que salgamos en citas más baratas.</a:t>
            </a:r>
          </a:p>
          <a:p>
            <a:pPr rtl="0"/>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2435951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Ahora quiero que se imaginen que se han estado juntando mucho con sus amigos, y su pareja está molesta con ustedes por eso. ¿Cuál sería una Declaración “yo” que podrían usar para hablar con su pareja?</a:t>
            </a:r>
          </a:p>
          <a:p>
            <a:pPr rtl="0"/>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Las siguientes son ejemplos de respuestas: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me siento molesto cuando dice que paso demasiado tiempo con mis amigos.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quiero juntarme con mis amigos.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necesito tiempo a solas con mis amigos.</a:t>
            </a:r>
          </a:p>
          <a:p>
            <a:pPr rtl="0"/>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1985611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Ahora, imagínense que su pareja les llamó anoche ya tarde solo para platicar cuando intentaban dormir.</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¿Cuál sería una Declaración “yo” que podrían usar para hablar con su pareja para hablar sobre este problema?</a:t>
            </a:r>
          </a:p>
          <a:p>
            <a:pPr rtl="0"/>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Las siguientes son ejemplos de respuestas: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me siento molesto porque me haya despertado solo para platicar.</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quiero volver a dormirme.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necesito que no me llame después de las 10 p.m.</a:t>
            </a:r>
          </a:p>
          <a:p>
            <a:pPr rtl="0"/>
            <a:r>
              <a:rPr lang="en-US" sz="1200" b="0" i="0" u="none" strike="noStrike" kern="1200" dirty="0">
                <a:solidFill>
                  <a:schemeClr val="tx1"/>
                </a:solidFill>
                <a:effectLst/>
                <a:latin typeface="+mn-lt"/>
                <a:ea typeface="+mn-ea"/>
                <a:cs typeface="+mn-cs"/>
              </a:rPr>
              <a:t> </a:t>
            </a: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1695847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Por último, imaginen que su pareja publicó muchas fotos suyas que no le gustan. ¿Cuál sería una Declaración “yo” que podrían usar para hablar con su pareja sobre esto?</a:t>
            </a:r>
          </a:p>
          <a:p>
            <a:pPr rtl="0"/>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Las siguientes son ejemplos de respuestas: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me siento molesto porque publicó esas fotos.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quiero que quite las fotos.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Yo necesito que me pregunte antes de publicar fotos mías en Internet.</a:t>
            </a:r>
          </a:p>
          <a:p>
            <a:pPr rtl="0"/>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1277400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Eso fue mucha información, ¡y van muy bien! Tomemos un breve descanso para el cerebro antes de continuar con la clase.</a:t>
            </a:r>
          </a:p>
          <a:p>
            <a:endParaRPr lang="en-US" sz="600" dirty="0"/>
          </a:p>
          <a:p>
            <a:r>
              <a:rPr lang="es-MX" sz="1200" b="0" i="0" strike="noStrike" cap="none" spc="0" baseline="0" dirty="0">
                <a:solidFill>
                  <a:srgbClr val="000000"/>
                </a:solidFill>
                <a:effectLst/>
                <a:latin typeface="Calibri"/>
                <a:ea typeface="Calibri"/>
                <a:cs typeface="Calibri"/>
              </a:rPr>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sz="1200" b="1" i="0" strike="noStrike" cap="none" spc="0" baseline="0" dirty="0">
                <a:solidFill>
                  <a:srgbClr val="000000"/>
                </a:solidFill>
                <a:effectLst/>
                <a:latin typeface="Calibri"/>
                <a:ea typeface="Calibri"/>
                <a:cs typeface="Calibri"/>
              </a:rPr>
              <a:t>Respiración a cinco dedos</a:t>
            </a:r>
          </a:p>
          <a:p>
            <a:r>
              <a:rPr lang="es-MX" sz="1200" b="0" i="0" strike="noStrike" cap="none" spc="0" baseline="0" dirty="0">
                <a:solidFill>
                  <a:srgbClr val="000000"/>
                </a:solidFill>
                <a:effectLst/>
                <a:latin typeface="Calibri"/>
                <a:ea typeface="Calibri"/>
                <a:cs typeface="Calibri"/>
              </a:rPr>
              <a:t>Para este ejercicio, pida a todo el mundo que coloquen una mano enfrente de su pecho con sus cinco dedos abiertos. Luego, use el dedo índice de la otra mano para trazar hacia arriba y abajo por cada uno de los cinco dedos, comenzando por el pulgar. A medida que tracen hacia arriba por un dedo, respiran hacia adentro. A medida que tracen hacia abajo por un dedo, respiran hacia afuera. Cuando respiran hacia fuera en el dedo meñique, les puede decir que sacudan sus manos y brazos. Al avanzar el año escolar, puede pedir que alguien del grupo se ofrezca para dirigir este ejercicio para sus pares.</a:t>
            </a:r>
          </a:p>
          <a:p>
            <a:endParaRPr lang="en-US" b="0" baseline="0" dirty="0"/>
          </a:p>
          <a:p>
            <a:r>
              <a:rPr lang="es-MX" sz="1200" b="0" i="0" strike="noStrike" cap="none" spc="0" baseline="0" dirty="0">
                <a:solidFill>
                  <a:srgbClr val="000000"/>
                </a:solidFill>
                <a:effectLst/>
                <a:latin typeface="Calibri"/>
                <a:ea typeface="Calibri"/>
                <a:cs typeface="Calibri"/>
              </a:rPr>
              <a:t>Si este ejercicio no es físicamente accesible para su grupo, puede mostrar el trazado con su propia mano a medida que respiren hacia adentro y hacia afuera.</a:t>
            </a:r>
          </a:p>
          <a:p>
            <a:endParaRPr lang="en-US" b="0" dirty="0"/>
          </a:p>
          <a:p>
            <a:r>
              <a:rPr lang="es-MX" sz="1200" b="1" i="0" strike="noStrike" cap="none" spc="0" baseline="0" dirty="0">
                <a:solidFill>
                  <a:srgbClr val="000000"/>
                </a:solidFill>
                <a:effectLst/>
                <a:latin typeface="Calibri"/>
                <a:ea typeface="Calibri"/>
                <a:cs typeface="Calibri"/>
              </a:rPr>
              <a:t>Descanso para estirarse</a:t>
            </a:r>
          </a:p>
          <a:p>
            <a:r>
              <a:rPr lang="es-MX" sz="1200" b="0" i="0" strike="noStrike" cap="none" spc="0" baseline="0" dirty="0">
                <a:solidFill>
                  <a:srgbClr val="000000"/>
                </a:solidFill>
                <a:effectLst/>
                <a:latin typeface="Calibri"/>
                <a:ea typeface="Calibri"/>
                <a:cs typeface="Calibri"/>
              </a:rPr>
              <a:t>Dirija al grupo a través de una serie de estiramientos básicos. Estos pueden realizarse en una silla o de pie, dependiendo de las necesidades de adaptación de su grupo. Algunas ideas incluyen alcanzar hacia el cielo, estirar un brazo a la vez atravesando el pecho, alcanzar hacia los pies, girar la cabeza de lado a lado, etc. Pida al grupo que sostengan una pose mientras usted cuente hasta diez. Al avanzar el año escolar, puede pedir que alguien del grupo se ofrezca para dirigir los estiramientos para sus pares.</a:t>
            </a:r>
          </a:p>
          <a:p>
            <a:endParaRPr lang="en-US" b="0" dirty="0"/>
          </a:p>
          <a:p>
            <a:r>
              <a:rPr lang="es-MX" sz="1200" b="1" i="0" strike="noStrike" cap="none" spc="0" baseline="0" dirty="0">
                <a:solidFill>
                  <a:srgbClr val="000000"/>
                </a:solidFill>
                <a:effectLst/>
                <a:latin typeface="Calibri"/>
                <a:ea typeface="Calibri"/>
                <a:cs typeface="Calibri"/>
              </a:rPr>
              <a:t>El baile</a:t>
            </a:r>
          </a:p>
          <a:p>
            <a:r>
              <a:rPr lang="es-MX" sz="1200" b="0" i="0" strike="noStrike" cap="none" spc="0" baseline="0" dirty="0">
                <a:solidFill>
                  <a:srgbClr val="000000"/>
                </a:solidFill>
                <a:effectLst/>
                <a:latin typeface="Calibri"/>
                <a:ea typeface="Calibri"/>
                <a:cs typeface="Calibri"/>
              </a:rPr>
              <a:t>Si les gusta bailar, puede tocar una canción breve para que bailen. Esto es particularmente efectivo si puede encontrar una canción relacionada con el tema de la clase de esa semana.</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 Diga: </a:t>
            </a:r>
            <a:r>
              <a:rPr lang="es-MX" sz="1200" b="0" i="1" strike="noStrike" cap="none" spc="0" baseline="0">
                <a:solidFill>
                  <a:srgbClr val="000000"/>
                </a:solidFill>
                <a:effectLst/>
                <a:latin typeface="Calibri"/>
                <a:ea typeface="Calibri"/>
                <a:cs typeface="Calibri"/>
              </a:rPr>
              <a:t>Algunas veces, cuando tienen desacuerdos en sus relaciones, pueden resolverlos de maneras sanas. Otras veces, la relación necesita terminar. Ahora, hablaremos sobre eso. </a:t>
            </a:r>
            <a:endParaRPr lang="en-US">
              <a:effectLst/>
            </a:endParaRP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400700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no quieren salir a una cita con alguien, está bien decir que no. Recuerden: siempre pueden decir que no a alguien o algo que no respeta sus límites o que no les parece bien.</a:t>
            </a:r>
            <a:endParaRPr lang="en-US" b="0" i="1" dirty="0">
              <a:effectLst/>
            </a:endParaRPr>
          </a:p>
          <a:p>
            <a:pPr rtl="0"/>
            <a:endParaRPr lang="en-US" sz="1200" b="0" i="1" u="none" strike="noStrike" kern="1200" dirty="0">
              <a:solidFill>
                <a:schemeClr val="tx1"/>
              </a:solidFill>
              <a:effectLst/>
              <a:latin typeface="+mn-lt"/>
              <a:ea typeface="+mn-ea"/>
              <a:cs typeface="+mn-cs"/>
            </a:endParaRPr>
          </a:p>
          <a:p>
            <a:pPr rtl="0"/>
            <a:r>
              <a:rPr lang="es-MX" sz="1200" b="0" i="1" strike="noStrike" cap="none" spc="0" baseline="0" dirty="0">
                <a:solidFill>
                  <a:srgbClr val="000000"/>
                </a:solidFill>
                <a:effectLst/>
                <a:latin typeface="Calibri"/>
                <a:ea typeface="Calibri"/>
                <a:cs typeface="Calibri"/>
              </a:rPr>
              <a:t>Si están saliendo con alguien, es importante saber que no todas las relaciones duran para siempre. Si han usado herramientas para relaciones sanas, como las Declaraciones “yo”, para intentar solucionar los problemas en su relación, pero aún así no están felices saliendo con alguien, podrían decidir romper o terminar con él. O si su pareja alguna vez los hace sentirse en peligro o les lastima, necesitan terminar o romper la relación de manera segura lo más pronto posible. Está bien terminar con alguien si no se sienten felices o seguros con esa persona.</a:t>
            </a:r>
            <a:endParaRPr lang="en-US" sz="1200" b="0" i="1" u="none" strike="noStrike" kern="1200" dirty="0">
              <a:solidFill>
                <a:schemeClr val="tx1"/>
              </a:solidFill>
              <a:effectLst/>
              <a:latin typeface="+mn-lt"/>
              <a:ea typeface="+mn-ea"/>
              <a:cs typeface="+mn-cs"/>
            </a:endParaRPr>
          </a:p>
          <a:p>
            <a:pPr rtl="0"/>
            <a:endParaRPr lang="en-US" b="0" i="1" dirty="0">
              <a:effectLst/>
            </a:endParaRPr>
          </a:p>
          <a:p>
            <a:br>
              <a:rPr lang="en-US" b="0" dirty="0">
                <a:effectLst/>
              </a:rPr>
            </a:b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266542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Use la gran caja de herramientas de la clase para repasar las herramientas para relaciones sanas (Declaraciones “yo”, Mapa de relaciones, ¡NO! y Verificación de consentimiento). Pida al grupo que retire una herramienta a la vez y que hable sobre qué es y cómo se usa. Puede ser de gran ayuda para este repaso si proporciona situaciones específicas en qué pensar detenidamente. Por ejemplo, podría preguntar: “Si su amigo/a/</a:t>
            </a:r>
            <a:r>
              <a:rPr lang="es-MX" sz="1200" b="0" i="0" strike="noStrike" cap="none" spc="0" baseline="0" dirty="0" err="1">
                <a:solidFill>
                  <a:srgbClr val="000000"/>
                </a:solidFill>
                <a:effectLst/>
                <a:latin typeface="Calibri"/>
                <a:ea typeface="Calibri"/>
                <a:cs typeface="Calibri"/>
              </a:rPr>
              <a:t>ue</a:t>
            </a:r>
            <a:r>
              <a:rPr lang="es-MX" sz="1200" b="0" i="0" strike="noStrike" cap="none" spc="0" baseline="0" dirty="0">
                <a:solidFill>
                  <a:srgbClr val="000000"/>
                </a:solidFill>
                <a:effectLst/>
                <a:latin typeface="Calibri"/>
                <a:ea typeface="Calibri"/>
                <a:cs typeface="Calibri"/>
              </a:rPr>
              <a:t> le miente, ¿cuál sería una Declaración “yo” que podría usar para hacerle saber cómo se siente?” Quizás incluso considere usar ejemplos de situaciones que han ocurrido recientemente en su salón de clase, siempre y cuando no quebranten la confidencialidad de las personas. </a:t>
            </a:r>
            <a:r>
              <a:rPr lang="es-MX" sz="1200" b="0" i="0" strike="noStrike" cap="none" spc="0" baseline="0" dirty="0">
                <a:solidFill>
                  <a:srgbClr val="FF0000"/>
                </a:solidFill>
                <a:effectLst/>
                <a:latin typeface="Calibri"/>
                <a:ea typeface="Calibri"/>
                <a:cs typeface="Calibri"/>
              </a:rPr>
              <a:t>También puede pedir al grupo que conecte las herramientas de la caja a sus relaciones actuales. Podría decir: “¿Alguien puede contarme sobre algo que está sucediendo ahora en sus vidas, con lo que la caja de herramientas pudiera ayudarles?”. </a:t>
            </a:r>
          </a:p>
          <a:p>
            <a:endParaRPr lang="en-US" dirty="0"/>
          </a:p>
          <a:p>
            <a:r>
              <a:rPr lang="es-MX" sz="1200" b="0" i="0" strike="noStrike" cap="none" spc="0" baseline="0" dirty="0">
                <a:solidFill>
                  <a:srgbClr val="000000"/>
                </a:solidFill>
                <a:effectLst/>
                <a:latin typeface="Calibri"/>
                <a:ea typeface="Calibri"/>
                <a:cs typeface="Calibri"/>
              </a:rPr>
              <a:t>Las instrucciones sobre cómo usar cada herramienta para relaciones sanas se encuentran en las siguientes clases:</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Declaraciones “yo”</a:t>
            </a:r>
            <a:r>
              <a:rPr lang="es-MX" sz="1200" b="0" i="0" strike="noStrike" cap="none" spc="0" baseline="0" dirty="0">
                <a:solidFill>
                  <a:srgbClr val="000000"/>
                </a:solidFill>
                <a:effectLst/>
                <a:latin typeface="Calibri"/>
                <a:ea typeface="Calibri"/>
                <a:cs typeface="Calibri"/>
              </a:rPr>
              <a:t>: clases 2 y 3</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Mapa de relaciones</a:t>
            </a:r>
            <a:r>
              <a:rPr lang="es-MX" sz="1200" b="0" i="0" strike="noStrike" cap="none" spc="0" baseline="0" dirty="0">
                <a:solidFill>
                  <a:srgbClr val="000000"/>
                </a:solidFill>
                <a:effectLst/>
                <a:latin typeface="Calibri"/>
                <a:ea typeface="Calibri"/>
                <a:cs typeface="Calibri"/>
              </a:rPr>
              <a:t>: clase 4</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¡NO!</a:t>
            </a:r>
            <a:r>
              <a:rPr lang="es-MX" sz="1200" b="0" i="0" strike="noStrike" cap="none" spc="0" baseline="0" dirty="0">
                <a:solidFill>
                  <a:srgbClr val="000000"/>
                </a:solidFill>
                <a:effectLst/>
                <a:latin typeface="Calibri"/>
                <a:ea typeface="Calibri"/>
                <a:cs typeface="Calibri"/>
              </a:rPr>
              <a:t>: clase 5</a:t>
            </a:r>
          </a:p>
          <a:p>
            <a:pPr marL="171450" indent="-171450">
              <a:buFont typeface="Arial" panose="020B0604020202020204" pitchFamily="34" charset="0"/>
              <a:buChar char="•"/>
            </a:pPr>
            <a:r>
              <a:rPr lang="es-MX" sz="1200" b="1" i="0" strike="noStrike" cap="none" spc="0" baseline="0" dirty="0">
                <a:solidFill>
                  <a:srgbClr val="000000"/>
                </a:solidFill>
                <a:effectLst/>
                <a:latin typeface="Calibri"/>
                <a:ea typeface="Calibri"/>
                <a:cs typeface="Calibri"/>
              </a:rPr>
              <a:t>Verificación de consentimiento</a:t>
            </a:r>
            <a:r>
              <a:rPr lang="es-MX" sz="1200" b="0" i="0" strike="noStrike" cap="none" spc="0" baseline="0" dirty="0">
                <a:solidFill>
                  <a:srgbClr val="000000"/>
                </a:solidFill>
                <a:effectLst/>
                <a:latin typeface="Calibri"/>
                <a:ea typeface="Calibri"/>
                <a:cs typeface="Calibri"/>
              </a:rPr>
              <a:t>: clase 6</a:t>
            </a:r>
            <a:endParaRPr lang="en-US" b="1"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290842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Cómo termina o rompe con alguien puede parecerse un poco diferente para cada persona o relación. ¿Quién podría ayudarle a averiguar cómo terminar o romper con su pareja de manera segura? </a:t>
            </a:r>
          </a:p>
          <a:p>
            <a:pPr rtl="0"/>
            <a:endParaRPr lang="en-US" sz="1200" b="0" i="1" u="none" strike="noStrike" kern="1200" dirty="0">
              <a:solidFill>
                <a:schemeClr val="tx1"/>
              </a:solidFill>
              <a:effectLst/>
              <a:latin typeface="+mn-lt"/>
              <a:ea typeface="+mn-ea"/>
              <a:cs typeface="+mn-cs"/>
            </a:endParaRPr>
          </a:p>
          <a:p>
            <a:pPr rtl="0"/>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pPr rtl="0"/>
            <a:endParaRPr lang="en-US" sz="1200" b="0" i="0" u="none" strike="noStrike" kern="1200" dirty="0">
              <a:solidFill>
                <a:schemeClr val="tx1"/>
              </a:solidFill>
              <a:effectLst/>
              <a:latin typeface="+mn-lt"/>
              <a:ea typeface="+mn-ea"/>
              <a:cs typeface="+mn-cs"/>
            </a:endParaRPr>
          </a:p>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Pueden preguntar a una persona adulta de su círculo interior de confianza (verde).</a:t>
            </a:r>
            <a:endParaRPr lang="en-US" b="0" i="1" dirty="0">
              <a:effectLst/>
            </a:endParaRPr>
          </a:p>
          <a:p>
            <a:br>
              <a:rPr lang="en-US" b="0" dirty="0">
                <a:effectLst/>
              </a:rPr>
            </a:b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a:p>
        </p:txBody>
      </p:sp>
    </p:spTree>
    <p:extLst>
      <p:ext uri="{BB962C8B-B14F-4D97-AF65-F5344CB8AC3E}">
        <p14:creationId xmlns:p14="http://schemas.microsoft.com/office/powerpoint/2010/main" val="2102914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rechazo es cuando intentan lograr algo que quieren, y alguien les dice que no. Por ejemplo, quizás intenten calificar para estar en un equipo de soccer. Si no los aceptan, eso es un rechazo.</a:t>
            </a:r>
          </a:p>
          <a:p>
            <a:endParaRPr lang="en-US" i="1" baseline="0" dirty="0"/>
          </a:p>
          <a:p>
            <a:r>
              <a:rPr lang="es-MX" sz="1200" b="0" i="1" strike="noStrike" cap="none" spc="0" baseline="0" dirty="0">
                <a:solidFill>
                  <a:srgbClr val="000000"/>
                </a:solidFill>
                <a:effectLst/>
                <a:latin typeface="Calibri"/>
                <a:ea typeface="Calibri"/>
                <a:cs typeface="Calibri"/>
              </a:rPr>
              <a:t>En las citas, el rechazo es cuando invitan a alguien a salir a una cita y les dicen que no. El rechazo también es cuando la persona con la que salen rompe o termina con ustedes. ¿Cómo se sienten las personas cuando son rechazadas?</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p>
          <a:p>
            <a:endParaRPr lang="en-US"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rechazo puede hacer que las personas se sientan muy tristes, lastimadas, preocupadas o molestas. Ser rechazado es muy duro. ¡Pero no se sentirá mal por siempre!</a:t>
            </a:r>
            <a:br>
              <a:rPr sz="1200" dirty="0"/>
            </a:b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a:p>
        </p:txBody>
      </p:sp>
    </p:spTree>
    <p:extLst>
      <p:ext uri="{BB962C8B-B14F-4D97-AF65-F5344CB8AC3E}">
        <p14:creationId xmlns:p14="http://schemas.microsoft.com/office/powerpoint/2010/main" val="3220502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 todo el mundo nos rechazan algunas veces, y eso está bien. Tienen que respetar cuando alguien les dice que no quiere salir a una cita con ustedes o cuando alguien termina o rompe con ustedes. Y no significa que algo está mal con ustedes. Solo significa que esa persona no era la persona adecuada para que saliera con ella.</a:t>
            </a:r>
          </a:p>
          <a:p>
            <a:pPr rtl="0"/>
            <a:r>
              <a:rPr lang="en-US" sz="1200" b="0" i="1" u="none" strike="noStrike" kern="1200" dirty="0">
                <a:solidFill>
                  <a:schemeClr val="tx1"/>
                </a:solidFill>
                <a:effectLst/>
                <a:latin typeface="+mn-lt"/>
                <a:ea typeface="+mn-ea"/>
                <a:cs typeface="+mn-cs"/>
              </a:rPr>
              <a:t> </a:t>
            </a:r>
          </a:p>
          <a:p>
            <a:pPr marL="0" lvl="1"/>
            <a:r>
              <a:rPr lang="es-MX" sz="1200" b="0" i="1" strike="noStrike" cap="none" spc="0" baseline="0" dirty="0">
                <a:solidFill>
                  <a:srgbClr val="000000"/>
                </a:solidFill>
                <a:effectLst/>
                <a:latin typeface="Calibri"/>
                <a:ea typeface="Calibri"/>
                <a:cs typeface="Calibri"/>
              </a:rPr>
              <a:t>Si alguien les dice que no cuando lo invitan a salir, ¿está bien volver a invitarlo una y otra vez hasta que diga que sí? Muestren un pulgar hacia arriba para un sí o un pulgar hacia abajo para un no.</a:t>
            </a:r>
          </a:p>
          <a:p>
            <a:pPr marL="0" lvl="1"/>
            <a:endParaRPr lang="en-US" sz="1200" i="1" kern="1200" baseline="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dirty="0">
                <a:solidFill>
                  <a:srgbClr val="000000"/>
                </a:solidFill>
                <a:effectLst/>
                <a:latin typeface="Calibri"/>
                <a:ea typeface="Calibri"/>
                <a:cs typeface="Calibri"/>
              </a:rPr>
              <a:t>Dé al grupo suficiente tiempo para procesar la pregunta y tomar sus decisiones. </a:t>
            </a:r>
          </a:p>
          <a:p>
            <a:pPr marL="0" lvl="1"/>
            <a:endParaRPr lang="en-US" sz="1100" i="1"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dirty="0">
                <a:solidFill>
                  <a:srgbClr val="000000"/>
                </a:solidFill>
                <a:effectLst/>
                <a:latin typeface="Calibri"/>
                <a:ea typeface="Calibri"/>
                <a:cs typeface="Calibri"/>
              </a:rPr>
              <a:t>Diga: </a:t>
            </a:r>
            <a:r>
              <a:rPr lang="es-MX" sz="1100" b="0" i="1" strike="noStrike" cap="none" spc="0" baseline="0" dirty="0">
                <a:solidFill>
                  <a:srgbClr val="000000"/>
                </a:solidFill>
                <a:effectLst/>
                <a:latin typeface="Calibri"/>
                <a:ea typeface="Calibri"/>
                <a:cs typeface="Calibri"/>
              </a:rPr>
              <a:t>No, no está bien hacer eso. Así como ustedes tienen el derecho a decir que no a cualquier persona o cosa con la que no están a gusto, otras personas también tienen el derecho a decirles que no a ustedes. Si les dicen que no, deben retirarse y darle espacio. Necesitan respetar su respuesta. </a:t>
            </a:r>
            <a:r>
              <a:rPr lang="es-MX" sz="1200" b="0" i="1" strike="noStrike" cap="none" spc="0" baseline="0" dirty="0">
                <a:solidFill>
                  <a:srgbClr val="000000"/>
                </a:solidFill>
                <a:effectLst/>
                <a:latin typeface="Calibri"/>
                <a:ea typeface="Calibri"/>
                <a:cs typeface="Calibri"/>
              </a:rPr>
              <a:t>¿Cómo podría sentirse alguien si continúan preguntándole aún después de que dijo que no?</a:t>
            </a:r>
          </a:p>
          <a:p>
            <a:pPr marL="0" marR="0" lvl="1" indent="0" algn="l" defTabSz="914400" rtl="0" eaLnBrk="1" fontAlgn="auto" latinLnBrk="0" hangingPunct="1">
              <a:lnSpc>
                <a:spcPct val="100000"/>
              </a:lnSpc>
              <a:spcBef>
                <a:spcPct val="0"/>
              </a:spcBef>
              <a:spcAft>
                <a:spcPct val="0"/>
              </a:spcAft>
              <a:buClrTx/>
              <a:buSzTx/>
              <a:buFontTx/>
              <a:buNone/>
              <a:defRPr/>
            </a:pPr>
            <a:endParaRPr lang="en-US" sz="1200" i="1"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dirty="0">
                <a:solidFill>
                  <a:srgbClr val="000000"/>
                </a:solidFill>
                <a:effectLst/>
                <a:latin typeface="Calibri"/>
                <a:ea typeface="Calibri"/>
                <a:cs typeface="Calibri"/>
              </a:rPr>
              <a:t>Dé al grupo suficiente tiempo para procesar la pregunta y tomar sus decisiones. </a:t>
            </a:r>
          </a:p>
          <a:p>
            <a:pPr marL="0" marR="0" lvl="1" indent="0" algn="l" defTabSz="914400" rtl="0" eaLnBrk="1" fontAlgn="auto" latinLnBrk="0" hangingPunct="1">
              <a:lnSpc>
                <a:spcPct val="100000"/>
              </a:lnSpc>
              <a:spcBef>
                <a:spcPct val="0"/>
              </a:spcBef>
              <a:spcAft>
                <a:spcPct val="0"/>
              </a:spcAft>
              <a:buClrTx/>
              <a:buSzTx/>
              <a:buFontTx/>
              <a:buNone/>
              <a:defRPr/>
            </a:pPr>
            <a:endParaRPr lang="en-US" sz="1100" i="1"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ct val="0"/>
              </a:spcBef>
              <a:spcAft>
                <a:spcPct val="0"/>
              </a:spcAft>
              <a:buClrTx/>
              <a:buSzTx/>
              <a:buFontTx/>
              <a:buNone/>
              <a:defRPr/>
            </a:pPr>
            <a:r>
              <a:rPr lang="es-MX" sz="1100" b="0" i="0" strike="noStrike" cap="none" spc="0" baseline="0" dirty="0">
                <a:solidFill>
                  <a:srgbClr val="000000"/>
                </a:solidFill>
                <a:effectLst/>
                <a:latin typeface="Calibri"/>
                <a:ea typeface="Calibri"/>
                <a:cs typeface="Calibri"/>
              </a:rPr>
              <a:t>Diga: </a:t>
            </a:r>
            <a:r>
              <a:rPr lang="es-MX" sz="1100" b="0" i="1" strike="noStrike" cap="none" spc="0" baseline="0" dirty="0">
                <a:solidFill>
                  <a:srgbClr val="000000"/>
                </a:solidFill>
                <a:effectLst/>
                <a:latin typeface="Calibri"/>
                <a:ea typeface="Calibri"/>
                <a:cs typeface="Calibri"/>
              </a:rPr>
              <a:t>Podría sentirse muy molesto, frustrado o asustado.</a:t>
            </a:r>
            <a:r>
              <a:rPr lang="es-MX" sz="1100" b="0" i="0" strike="noStrike" cap="none" spc="0" baseline="0" dirty="0">
                <a:solidFill>
                  <a:srgbClr val="000000"/>
                </a:solidFill>
                <a:effectLst/>
                <a:latin typeface="Calibri"/>
                <a:ea typeface="Calibri"/>
                <a:cs typeface="Calibri"/>
              </a:rPr>
              <a:t> </a:t>
            </a:r>
            <a:r>
              <a:rPr lang="es-MX" sz="1100" b="0" i="1" strike="noStrike" cap="none" spc="0" baseline="0" dirty="0">
                <a:solidFill>
                  <a:srgbClr val="000000"/>
                </a:solidFill>
                <a:effectLst/>
                <a:latin typeface="Calibri"/>
                <a:ea typeface="Calibri"/>
                <a:cs typeface="Calibri"/>
              </a:rPr>
              <a:t>Esto no está bien.</a:t>
            </a:r>
            <a:r>
              <a:rPr lang="es-MX" sz="11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Algunas veces, en las películas, vemos que alguien continúa invitando a alguien a salir o hace algo grande como comprar muchas rosas, y luego la persona cambia de parecer y decide salir con él.</a:t>
            </a:r>
            <a:r>
              <a:rPr lang="es-MX" sz="1100" b="0" i="0" strike="noStrike" cap="none" spc="0" baseline="0" dirty="0">
                <a:solidFill>
                  <a:srgbClr val="000000"/>
                </a:solidFill>
                <a:effectLst/>
                <a:latin typeface="Calibri"/>
                <a:ea typeface="Calibri"/>
                <a:cs typeface="Calibri"/>
              </a:rPr>
              <a:t> </a:t>
            </a:r>
            <a:r>
              <a:rPr lang="es-MX" sz="1100" b="0" i="1" strike="noStrike" cap="none" spc="0" baseline="0" dirty="0">
                <a:solidFill>
                  <a:srgbClr val="000000"/>
                </a:solidFill>
                <a:effectLst/>
                <a:latin typeface="Calibri"/>
                <a:ea typeface="Calibri"/>
                <a:cs typeface="Calibri"/>
              </a:rPr>
              <a:t>No funciona así en la vida real.</a:t>
            </a:r>
            <a:r>
              <a:rPr lang="es-MX" sz="1100" b="0" i="0" strike="noStrike" cap="none" spc="0" baseline="0" dirty="0">
                <a:solidFill>
                  <a:srgbClr val="000000"/>
                </a:solidFill>
                <a:effectLst/>
                <a:latin typeface="Calibri"/>
                <a:ea typeface="Calibri"/>
                <a:cs typeface="Calibri"/>
              </a:rPr>
              <a:t> </a:t>
            </a:r>
            <a:r>
              <a:rPr lang="es-MX" sz="1100" b="0" i="1" strike="noStrike" cap="none" spc="0" baseline="0" dirty="0">
                <a:solidFill>
                  <a:srgbClr val="000000"/>
                </a:solidFill>
                <a:effectLst/>
                <a:latin typeface="Calibri"/>
                <a:ea typeface="Calibri"/>
                <a:cs typeface="Calibri"/>
              </a:rPr>
              <a:t>En la vida real, hay que escuchar cuando alguien dice que no.</a:t>
            </a:r>
            <a:endParaRPr lang="en-US" sz="1100" i="1" kern="1200" dirty="0">
              <a:solidFill>
                <a:schemeClr val="tx1"/>
              </a:solidFill>
              <a:effectLst/>
              <a:latin typeface="+mn-lt"/>
              <a:ea typeface="+mn-ea"/>
              <a:cs typeface="+mn-cs"/>
            </a:endParaRPr>
          </a:p>
          <a:p>
            <a:pPr rtl="0"/>
            <a:endParaRPr lang="en-US" b="0" i="1" dirty="0">
              <a:effectLst/>
            </a:endParaRPr>
          </a:p>
          <a:p>
            <a:br>
              <a:rPr lang="en-US" i="1" dirty="0"/>
            </a:br>
            <a:endParaRPr lang="en-US" sz="1200" b="0" i="1"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a:p>
        </p:txBody>
      </p:sp>
    </p:spTree>
    <p:extLst>
      <p:ext uri="{BB962C8B-B14F-4D97-AF65-F5344CB8AC3E}">
        <p14:creationId xmlns:p14="http://schemas.microsoft.com/office/powerpoint/2010/main" val="3253247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 Diga: </a:t>
            </a:r>
            <a:r>
              <a:rPr lang="es-MX" sz="1200" b="0" i="1" strike="noStrike" cap="none" spc="0" baseline="0" dirty="0">
                <a:solidFill>
                  <a:srgbClr val="000000"/>
                </a:solidFill>
                <a:effectLst/>
                <a:latin typeface="Calibri"/>
                <a:ea typeface="Calibri"/>
                <a:cs typeface="Calibri"/>
              </a:rPr>
              <a:t>Entonces, ¿qué pueden hacer cuando sienten emociones fuertes después de ser rechazados? Enseguida hablaremos sobre eso.</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3551650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Hace varias semanas, hablamos sobre el autocuidado. El autocuidado es cuando hacen cosas que les encanta y que les hacen sentirse muy bien. Cuando son rechazados y sienten emociones fuertes como tristeza, enojo o dolor, pueden usar el autocuidado para sentirse mejor. ¿Cuáles son algunas cosas que les encanta hacer?</a:t>
            </a:r>
          </a:p>
          <a:p>
            <a:pPr rtl="0"/>
            <a:endParaRPr lang="en-US"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 medida que el grupo nombre intereses, escríbalos en el pizarrón blanco o en una hoja de rotafolio.</a:t>
            </a:r>
          </a:p>
          <a:p>
            <a:pPr rtl="0"/>
            <a:endParaRPr lang="en-US" sz="1200" b="0" i="0" u="none" strike="noStrike" kern="1200" baseline="0" dirty="0">
              <a:solidFill>
                <a:schemeClr val="tx1"/>
              </a:solidFill>
              <a:effectLst/>
              <a:latin typeface="+mn-lt"/>
              <a:ea typeface="+mn-ea"/>
              <a:cs typeface="+mn-cs"/>
            </a:endParaRPr>
          </a:p>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¡Esta es una excelente lista! Ahora, quiero que piensen en qué harán específicamente si son rechazados. Pueden escribirlo o dibujarlo en su Plan de autocuidado para el rechazo.</a:t>
            </a:r>
          </a:p>
          <a:p>
            <a:pPr rtl="0"/>
            <a:endParaRPr lang="en-US" sz="1200" b="0" i="1" u="none" strike="noStrike" kern="1200" baseline="0" dirty="0">
              <a:solidFill>
                <a:schemeClr val="tx1"/>
              </a:solidFill>
              <a:effectLst/>
              <a:latin typeface="+mn-lt"/>
              <a:ea typeface="+mn-ea"/>
              <a:cs typeface="+mn-cs"/>
            </a:endParaRPr>
          </a:p>
          <a:p>
            <a:pPr rtl="0"/>
            <a:r>
              <a:rPr lang="es-MX" sz="1200" b="0" i="0" strike="noStrike" cap="none" spc="0" baseline="0" dirty="0">
                <a:solidFill>
                  <a:srgbClr val="000000"/>
                </a:solidFill>
                <a:effectLst/>
                <a:latin typeface="Calibri"/>
                <a:ea typeface="Calibri"/>
                <a:cs typeface="Calibri"/>
              </a:rPr>
              <a:t>Dé a cada estudiante una copia impresa de Plan de autocuidado para el rechazo. (La plantilla está al final de la planificación didáctica). Apoye al grupo para completar sus planes según sea necesario. </a:t>
            </a:r>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2590461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Algo más que puedan hacer para sentirse mejor después del rechazo es hablar con una persona adulta en su círculo interior de confianza (círculo verde). ¿Quién es una persona adulta de su círculo interior de confianza (círculo verde) que pudiera ayudarles si se sienten mal por ser rechazados?</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Recorra el salón y pida a cada estudiante que comparta el nombre de una persona adulta de su círculo interior de confianza (círculo verde) con quien podría habar después de ser rechazado.</a:t>
            </a: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a:p>
        </p:txBody>
      </p:sp>
    </p:spTree>
    <p:extLst>
      <p:ext uri="{BB962C8B-B14F-4D97-AF65-F5344CB8AC3E}">
        <p14:creationId xmlns:p14="http://schemas.microsoft.com/office/powerpoint/2010/main" val="171077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¿Tiene alguien alguna pregunta acerca de la clase de hoy? Recuerden: si no quieren hacer su pregunta en voz alta, pueden escribirla en una tarjeta y dejarla sobre su escritorio. También pueden pedir a alguien en quien confían que les ayude a escribir su pregunta en la tarjeta. Recogeré las tarjetas y responderé a las preguntas la próxima vez que nos reunamos. Cuando yo responda a una pregunta, no le diré a nadie quién la hizo.</a:t>
            </a:r>
            <a:r>
              <a:rPr lang="es-MX" sz="1200" b="0" i="0" strike="noStrike" cap="none" spc="0" baseline="0" dirty="0">
                <a:solidFill>
                  <a:srgbClr val="000000"/>
                </a:solidFill>
                <a:effectLst/>
                <a:latin typeface="Calibri"/>
                <a:ea typeface="Calibri"/>
                <a:cs typeface="Calibri"/>
              </a:rPr>
              <a:t>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¿Cuál sería una manera sana de tener un desacuerdo con su pareja? Muestren un dedo para “Gritarle”, dos dedos para “Usar una Declaración “yo” o tres dedos para “Ignorarla”.</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usar una Declaración “yo” es una manera sana de tener un desacuerdo con su pareja. ¡Practicaron esto hoy!</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no están felices en su relación romántica, ¿está bien terminar o romper con su pareja? Muestren un pulgar hacia arriba para un sí o un pulgar hacia abajo para un no.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Siempre está bien decirle a alguien que no. Si ya no quieren estar en una relación romántica, está bien terminar o romper con la persona. Pueden hablar con una persona adulta de su círculo interior de confianza (verde) para pedir ayuda para terminar con alguien de manera segura.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¿Cuál sería una cosa que pudieran hacer para sentirse mejor si están tristes por un rechazo?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Recorra el salón y pida a cada estudiante que comparta una cosa de su Plan de autocuidado para el rechazo.</a:t>
            </a:r>
          </a:p>
          <a:p>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a:p>
        </p:txBody>
      </p:sp>
    </p:spTree>
    <p:extLst>
      <p:ext uri="{BB962C8B-B14F-4D97-AF65-F5344CB8AC3E}">
        <p14:creationId xmlns:p14="http://schemas.microsoft.com/office/powerpoint/2010/main" val="83139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Desacuerdo: cuando dos personas tienen opiniones diferentes sobre algo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Sana: cuando una relación se siente bien para las dos personas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No sana: cuando una relación no se siente bien para las dos personas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Rechazo: cuando invitan a alguien a salir a una cita y les dicen que no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Rompimiento: cuando una de las personas, o las dos, deciden terminar una relación romántica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Autocuidado: cuando hacen cosas que les encantan y que les hacen sentirse muy bien.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recuerda nuestra declaración de poder?</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Nuestra declaración de poder es: “Me conozco mejor que nadie”. Esto significa que cada quien se conoce a sí mismo mejor que cualquier otra persona. En las próximas semanas, seguirán aprendiendo más sobre ustedes mismos, y sobre cómo decir a otras personas lo que piensan y sienten. 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todos que puedan y les interese que pongan una mano en el centro del círculo. Pida que alguien se ofrezca para contar hasta tres. Después de “tres”, dicen la declaración de poder a la vez que levanten las manos al aire. También pueden ponerse de pie en el círculo sin tocarse las manos, si prefieren.</a:t>
            </a:r>
            <a:endParaRPr lang="en-US" sz="12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por financiar el desarrollo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a:p>
        </p:txBody>
      </p:sp>
    </p:spTree>
    <p:extLst>
      <p:ext uri="{BB962C8B-B14F-4D97-AF65-F5344CB8AC3E}">
        <p14:creationId xmlns:p14="http://schemas.microsoft.com/office/powerpoint/2010/main" val="3487297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Lea la agenda. Como opción, puede pedir que alguien se ofrezca para leer la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¿Qué piensan? ¿Alguna vez tienen desacuerdos las parejas en relaciones sanas? Muestren un pulgar hacia arriba para un sí o un pulgar hacia abajo para un no.</a:t>
            </a:r>
          </a:p>
          <a:p>
            <a:pPr rtl="0"/>
            <a:endParaRPr lang="en-US" sz="1200" b="0" i="1"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rtl="0"/>
            <a:endParaRPr lang="en-US" sz="1200" b="0" i="1" u="none" strike="noStrike" kern="1200" baseline="0" dirty="0">
              <a:solidFill>
                <a:schemeClr val="tx1"/>
              </a:solidFill>
              <a:effectLst/>
              <a:latin typeface="+mn-lt"/>
              <a:ea typeface="+mn-ea"/>
              <a:cs typeface="+mn-cs"/>
            </a:endParaRPr>
          </a:p>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Aún en relaciones sanas, es normal que parejas románticas tengan desacuerdos o discutan. Sin embargo, hay maneras sanas y no sanas de tener esos desacuerdos.</a:t>
            </a:r>
            <a:endParaRPr lang="en-US" b="0" i="1" dirty="0">
              <a:effectLst/>
            </a:endParaRPr>
          </a:p>
          <a:p>
            <a:br>
              <a:rPr lang="en-US" dirty="0"/>
            </a:b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47187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¿Qué hay de gritarse? ¿Creen que gritarse es una manera sana de tener un desacuerdo con su pareja? Muestren un pulgar hacia arriba para un sí o un pulgar hacia abajo para un no.</a:t>
            </a:r>
          </a:p>
          <a:p>
            <a:pPr rtl="0"/>
            <a:endParaRPr lang="en-US" sz="1200" b="0" i="1"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rtl="0"/>
            <a:endParaRPr lang="en-US" sz="1200" b="0" i="0" u="none" strike="noStrike" kern="1200" dirty="0">
              <a:solidFill>
                <a:schemeClr val="tx1"/>
              </a:solidFill>
              <a:effectLst/>
              <a:latin typeface="+mn-lt"/>
              <a:ea typeface="+mn-ea"/>
              <a:cs typeface="+mn-cs"/>
            </a:endParaRPr>
          </a:p>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esta no es una manera sana de tener un desacuerdo. Probablemente hará que las dos personas se sientan mal o molestas. La discusión probablemente empeorará si las dos personas se gritan.</a:t>
            </a:r>
            <a:br>
              <a:rPr sz="1200" dirty="0"/>
            </a:b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3876974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¿Qué hay de colgar el teléfono? ¿Creen que colgarle repentinamente el teléfono a su pareja es una manera sana de tener un desacuerdo? Muestren un pulgar hacia arriba para un sí o un pulgar hacia abajo para un no.</a:t>
            </a:r>
          </a:p>
          <a:p>
            <a:pPr rtl="0"/>
            <a:endParaRPr lang="en-US" sz="1200" b="0" i="1"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rtl="0"/>
            <a:endParaRPr lang="en-US" sz="1200" b="0" i="0" u="none" strike="noStrike" kern="1200" dirty="0">
              <a:solidFill>
                <a:schemeClr val="tx1"/>
              </a:solidFill>
              <a:effectLst/>
              <a:latin typeface="+mn-lt"/>
              <a:ea typeface="+mn-ea"/>
              <a:cs typeface="+mn-cs"/>
            </a:endParaRPr>
          </a:p>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esta no es una manera sana de tener un desacuerdo. Si cuelgan repentinamente el teléfono cuando se enojan, su pareja no sabrá qué pasa con ustedes.</a:t>
            </a:r>
          </a:p>
          <a:p>
            <a:pPr rtl="0"/>
            <a:endParaRPr lang="en-US" sz="1200" b="0" i="1" u="none" strike="noStrike" kern="1200" baseline="0" dirty="0">
              <a:solidFill>
                <a:schemeClr val="tx1"/>
              </a:solidFill>
              <a:effectLst/>
              <a:latin typeface="+mn-lt"/>
              <a:ea typeface="+mn-ea"/>
              <a:cs typeface="+mn-cs"/>
            </a:endParaRPr>
          </a:p>
          <a:p>
            <a:pPr rtl="0"/>
            <a:r>
              <a:rPr lang="es-MX" sz="1200" b="0" i="1" strike="noStrike" cap="none" spc="0" baseline="0" dirty="0">
                <a:solidFill>
                  <a:srgbClr val="000000"/>
                </a:solidFill>
                <a:effectLst/>
                <a:latin typeface="Calibri"/>
                <a:ea typeface="Calibri"/>
                <a:cs typeface="Calibri"/>
              </a:rPr>
              <a:t>Si se están enojando mucho, está bien decirle a su pareja que necesitan tomar un descanso de la llamada. Después de su descanso, pueden hablar con su pareja de nuevo cuando se sientan más tranquilos. Está bien. Pero, no está bien simplemente colgar el teléfono sin decirle nada a su pareja sobre lo que está pasando.</a:t>
            </a: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2410172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¿Qué hay de no hablarse?</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¿Creen que el no hablarse es una manera sana de tener un desacuerdo con su pareja?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Muestren un pulgar hacia arriba para un sí o un pulgar hacia abajo para un no.</a:t>
            </a:r>
          </a:p>
          <a:p>
            <a:pPr rtl="0"/>
            <a:endParaRPr lang="en-US" sz="1200" b="0" i="1"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rtl="0"/>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esta no es una manera sana de tener un desacuerdo. Si no le hablan a su pareja, no sabrá qué les pasa. No podrán resolver su desacuerdo.</a:t>
            </a:r>
          </a:p>
          <a:p>
            <a:pPr rtl="0"/>
            <a:endParaRPr lang="en-US" sz="1200" b="0" i="0" u="none" strike="noStrike" kern="1200" dirty="0">
              <a:solidFill>
                <a:schemeClr val="tx1"/>
              </a:solidFill>
              <a:effectLst/>
              <a:latin typeface="+mn-lt"/>
              <a:ea typeface="+mn-ea"/>
              <a:cs typeface="+mn-cs"/>
            </a:endParaRPr>
          </a:p>
          <a:p>
            <a:pPr rtl="0"/>
            <a:r>
              <a:rPr lang="es-MX" sz="1200" b="0" i="1" strike="noStrike" cap="none" spc="0" baseline="0" dirty="0">
                <a:solidFill>
                  <a:srgbClr val="000000"/>
                </a:solidFill>
                <a:effectLst/>
                <a:latin typeface="Calibri"/>
                <a:ea typeface="Calibri"/>
                <a:cs typeface="Calibri"/>
              </a:rPr>
              <a:t>El gritarse, colgar repentinamente el teléfono y no hablarse no son maneras sanas de responder a un desacuerdo. Si su pareja hace estas cosas, es una señal de advertencia que la relación no es sana. Estas son cosas sobre las que querrán hablar con su pareja. Si no deja de hacer estas cosas después de hablar con ella, no es una relación sana para continuar en ella.</a:t>
            </a:r>
            <a:br>
              <a:rPr sz="1200" dirty="0"/>
            </a:b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2580923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Algunas veces, las personas hacen cosas que son tan no sanas, que no está bien que sucedan ni una sola vez. Si ustedes y su pareja tienen un desacuerdo, </a:t>
            </a:r>
            <a:r>
              <a:rPr lang="es-MX" sz="1200" b="0" i="1" u="sng" strike="noStrike" cap="none" spc="0" baseline="0">
                <a:solidFill>
                  <a:srgbClr val="000000"/>
                </a:solidFill>
                <a:effectLst/>
                <a:uFill>
                  <a:solidFill>
                    <a:srgbClr val="000000"/>
                  </a:solidFill>
                </a:uFill>
                <a:latin typeface="Calibri"/>
                <a:ea typeface="Calibri"/>
                <a:cs typeface="Calibri"/>
              </a:rPr>
              <a:t>nunca</a:t>
            </a:r>
            <a:r>
              <a:rPr lang="es-MX" sz="1200" b="0" i="1" strike="noStrike" cap="none" spc="0" baseline="0">
                <a:solidFill>
                  <a:srgbClr val="000000"/>
                </a:solidFill>
                <a:effectLst/>
                <a:latin typeface="Calibri"/>
                <a:ea typeface="Calibri"/>
                <a:cs typeface="Calibri"/>
              </a:rPr>
              <a:t> está bien decirse nombres ofensivos el uno al otro, lanzarse cosas el uno al otro o físicamente lastimar sus cuerpos el uno al otro.</a:t>
            </a:r>
          </a:p>
          <a:p>
            <a:pPr rtl="0"/>
            <a:endParaRPr lang="en-US" sz="1200" b="0" i="1" u="none" strike="noStrike" kern="1200" baseline="0">
              <a:solidFill>
                <a:schemeClr val="tx1"/>
              </a:solidFill>
              <a:effectLst/>
              <a:latin typeface="+mn-lt"/>
              <a:ea typeface="+mn-ea"/>
              <a:cs typeface="+mn-cs"/>
            </a:endParaRPr>
          </a:p>
          <a:p>
            <a:pPr rtl="0"/>
            <a:r>
              <a:rPr lang="es-MX" sz="1200" b="0" i="1" strike="noStrike" cap="none" spc="0" baseline="0">
                <a:solidFill>
                  <a:srgbClr val="000000"/>
                </a:solidFill>
                <a:effectLst/>
                <a:latin typeface="Calibri"/>
                <a:ea typeface="Calibri"/>
                <a:cs typeface="Calibri"/>
              </a:rPr>
              <a:t>Todas estas cosas son abuso y nunca están bien.</a:t>
            </a:r>
            <a:endParaRPr lang="en-US" sz="1200" b="0" i="0" u="none" strike="noStrike"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1373587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1.png"/><Relationship Id="rId4" Type="http://schemas.openxmlformats.org/officeDocument/2006/relationships/image" Target="../media/image32.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9.png"/><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1.png"/><Relationship Id="rId4" Type="http://schemas.openxmlformats.org/officeDocument/2006/relationships/image" Target="../media/image32.pn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9.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1.png"/><Relationship Id="rId4" Type="http://schemas.openxmlformats.org/officeDocument/2006/relationships/image" Target="../media/image32.png"/><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1.png"/><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2.jpeg"/><Relationship Id="rId21" Type="http://schemas.openxmlformats.org/officeDocument/2006/relationships/image" Target="../media/image29.png"/><Relationship Id="rId7" Type="http://schemas.openxmlformats.org/officeDocument/2006/relationships/image" Target="../media/image16.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3.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5" Type="http://schemas.openxmlformats.org/officeDocument/2006/relationships/image" Target="../media/image23.png"/><Relationship Id="rId10" Type="http://schemas.openxmlformats.org/officeDocument/2006/relationships/image" Target="../media/image1.png"/><Relationship Id="rId19"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2.png"/><Relationship Id="rId22"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9.png"/><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8.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pic>
        <p:nvPicPr>
          <p:cNvPr id="1027" name="Picture 3" descr="9bb6eea6-ce7a-4628-b8a4-aa82d2f0ee78@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CDDC3DCB-034B-0F4B-ADFE-F9515F975084}"/>
              </a:ext>
            </a:extLst>
          </p:cNvPr>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sp>
        <p:nvSpPr>
          <p:cNvPr id="8" name="TextBox 7">
            <a:extLst>
              <a:ext uri="{FF2B5EF4-FFF2-40B4-BE49-F238E27FC236}">
                <a16:creationId xmlns:a16="http://schemas.microsoft.com/office/drawing/2014/main" id="{56E22A97-1201-E040-979A-17BC252A24FA}"/>
              </a:ext>
            </a:extLst>
          </p:cNvPr>
          <p:cNvSpPr txBox="1"/>
          <p:nvPr/>
        </p:nvSpPr>
        <p:spPr>
          <a:xfrm>
            <a:off x="1949547" y="61091"/>
            <a:ext cx="6394409" cy="646331"/>
          </a:xfrm>
          <a:prstGeom prst="rect">
            <a:avLst/>
          </a:prstGeom>
          <a:solidFill>
            <a:schemeClr val="bg1"/>
          </a:solidFill>
        </p:spPr>
        <p:txBody>
          <a:bodyPr wrap="square" rtlCol="0">
            <a:spAutoFit/>
          </a:bodyPr>
          <a:lstStyle/>
          <a:p>
            <a:r>
              <a:rPr lang="es-MX" sz="3600" b="1" dirty="0">
                <a:latin typeface="Marvin Round" panose="02000000000000000000" pitchFamily="2" charset="0"/>
              </a:rPr>
              <a:t>MIS DERECHOS, MI VIDA</a:t>
            </a:r>
          </a:p>
        </p:txBody>
      </p:sp>
      <p:sp>
        <p:nvSpPr>
          <p:cNvPr id="3" name="Rectangle 2">
            <a:extLst>
              <a:ext uri="{FF2B5EF4-FFF2-40B4-BE49-F238E27FC236}">
                <a16:creationId xmlns:a16="http://schemas.microsoft.com/office/drawing/2014/main" id="{555C3603-211F-764F-9FC3-0F628F14239D}"/>
              </a:ext>
            </a:extLst>
          </p:cNvPr>
          <p:cNvSpPr/>
          <p:nvPr/>
        </p:nvSpPr>
        <p:spPr>
          <a:xfrm>
            <a:off x="82062" y="2461846"/>
            <a:ext cx="5931877" cy="1781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F50721E-4280-6A23-174A-69D1E9A00571}"/>
              </a:ext>
            </a:extLst>
          </p:cNvPr>
          <p:cNvSpPr txBox="1"/>
          <p:nvPr/>
        </p:nvSpPr>
        <p:spPr>
          <a:xfrm>
            <a:off x="152401" y="1720840"/>
            <a:ext cx="5896708" cy="3416320"/>
          </a:xfrm>
          <a:prstGeom prst="rect">
            <a:avLst/>
          </a:prstGeom>
          <a:noFill/>
        </p:spPr>
        <p:txBody>
          <a:bodyPr wrap="square" rtlCol="0">
            <a:spAutoFit/>
          </a:bodyPr>
          <a:lstStyle/>
          <a:p>
            <a:pPr algn="ctr"/>
            <a:r>
              <a:rPr lang="es-MX" sz="7200" b="1" dirty="0">
                <a:latin typeface="PraterBlockPro" panose="020B0504010101020102" pitchFamily="34" charset="77"/>
                <a:cs typeface="PraterBlockPro" panose="020B0504010101020102" pitchFamily="34" charset="77"/>
              </a:rPr>
              <a:t>El rechazo y cómo terminar una relación</a:t>
            </a: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042039-E70C-214E-92BE-0C050189E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7452" cy="6858000"/>
          </a:xfrm>
          <a:prstGeom prst="rect">
            <a:avLst/>
          </a:prstGeom>
        </p:spPr>
      </p:pic>
      <p:pic>
        <p:nvPicPr>
          <p:cNvPr id="12" name="Picture 11">
            <a:extLst>
              <a:ext uri="{FF2B5EF4-FFF2-40B4-BE49-F238E27FC236}">
                <a16:creationId xmlns:a16="http://schemas.microsoft.com/office/drawing/2014/main" id="{463211EE-100A-664A-ADCF-6DC74993CD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sp>
        <p:nvSpPr>
          <p:cNvPr id="13" name="Footer Placeholder 3">
            <a:extLst>
              <a:ext uri="{FF2B5EF4-FFF2-40B4-BE49-F238E27FC236}">
                <a16:creationId xmlns:a16="http://schemas.microsoft.com/office/drawing/2014/main" id="{42A834D5-11EA-5D40-ADF1-D930C518280A}"/>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4" name="Picture 13">
            <a:extLst>
              <a:ext uri="{FF2B5EF4-FFF2-40B4-BE49-F238E27FC236}">
                <a16:creationId xmlns:a16="http://schemas.microsoft.com/office/drawing/2014/main" id="{3E521B24-405E-514E-B87E-24512A8F628E}"/>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grpSp>
        <p:nvGrpSpPr>
          <p:cNvPr id="15" name="Group 14">
            <a:extLst>
              <a:ext uri="{FF2B5EF4-FFF2-40B4-BE49-F238E27FC236}">
                <a16:creationId xmlns:a16="http://schemas.microsoft.com/office/drawing/2014/main" id="{F1948F45-1C58-6849-ABB0-E4D67A320AF4}"/>
              </a:ext>
            </a:extLst>
          </p:cNvPr>
          <p:cNvGrpSpPr/>
          <p:nvPr/>
        </p:nvGrpSpPr>
        <p:grpSpPr>
          <a:xfrm>
            <a:off x="2129459" y="120255"/>
            <a:ext cx="9636798" cy="4967224"/>
            <a:chOff x="2129459" y="120255"/>
            <a:chExt cx="9636798" cy="4967224"/>
          </a:xfrm>
        </p:grpSpPr>
        <p:grpSp>
          <p:nvGrpSpPr>
            <p:cNvPr id="16" name="Group 15">
              <a:extLst>
                <a:ext uri="{FF2B5EF4-FFF2-40B4-BE49-F238E27FC236}">
                  <a16:creationId xmlns:a16="http://schemas.microsoft.com/office/drawing/2014/main" id="{77524621-2AC6-5742-BAD7-0F5A893FE466}"/>
                </a:ext>
              </a:extLst>
            </p:cNvPr>
            <p:cNvGrpSpPr/>
            <p:nvPr/>
          </p:nvGrpSpPr>
          <p:grpSpPr>
            <a:xfrm>
              <a:off x="2129459" y="120255"/>
              <a:ext cx="9636798" cy="4967224"/>
              <a:chOff x="2129459" y="120255"/>
              <a:chExt cx="9636798" cy="4967224"/>
            </a:xfrm>
          </p:grpSpPr>
          <p:sp>
            <p:nvSpPr>
              <p:cNvPr id="19" name="Oval 18">
                <a:extLst>
                  <a:ext uri="{FF2B5EF4-FFF2-40B4-BE49-F238E27FC236}">
                    <a16:creationId xmlns:a16="http://schemas.microsoft.com/office/drawing/2014/main" id="{437D834A-3314-514A-B244-E5635AA8993C}"/>
                  </a:ext>
                </a:extLst>
              </p:cNvPr>
              <p:cNvSpPr/>
              <p:nvPr/>
            </p:nvSpPr>
            <p:spPr>
              <a:xfrm>
                <a:off x="9541396" y="4510920"/>
                <a:ext cx="1797163" cy="4957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26F17AE7-A5CC-4944-B8CD-CB041B06B7FB}"/>
                  </a:ext>
                </a:extLst>
              </p:cNvPr>
              <p:cNvGrpSpPr/>
              <p:nvPr/>
            </p:nvGrpSpPr>
            <p:grpSpPr>
              <a:xfrm>
                <a:off x="2129459" y="120255"/>
                <a:ext cx="9636798" cy="4967224"/>
                <a:chOff x="2129459" y="120255"/>
                <a:chExt cx="9636798" cy="4967224"/>
              </a:xfrm>
            </p:grpSpPr>
            <p:pic>
              <p:nvPicPr>
                <p:cNvPr id="21" name="Picture 2" descr="4f7404e9-4e46-4c7e-b722-ae5465174d6e@namprd16">
                  <a:extLst>
                    <a:ext uri="{FF2B5EF4-FFF2-40B4-BE49-F238E27FC236}">
                      <a16:creationId xmlns:a16="http://schemas.microsoft.com/office/drawing/2014/main" id="{21C4767A-A3E3-E044-BC6F-953A0E5AB5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005" r="42347" b="24150"/>
                <a:stretch>
                  <a:fillRect/>
                </a:stretch>
              </p:blipFill>
              <p:spPr bwMode="auto">
                <a:xfrm>
                  <a:off x="2129459" y="948919"/>
                  <a:ext cx="357632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a:extLst>
                    <a:ext uri="{FF2B5EF4-FFF2-40B4-BE49-F238E27FC236}">
                      <a16:creationId xmlns:a16="http://schemas.microsoft.com/office/drawing/2014/main" id="{D8F4195B-05D9-2542-821D-293EC5E0C8FC}"/>
                    </a:ext>
                  </a:extLst>
                </p:cNvPr>
                <p:cNvSpPr/>
                <p:nvPr/>
              </p:nvSpPr>
              <p:spPr>
                <a:xfrm>
                  <a:off x="9743440" y="3657600"/>
                  <a:ext cx="1432561" cy="52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BBD054F-0142-BC4A-A12C-A44C99DFDBB8}"/>
                    </a:ext>
                  </a:extLst>
                </p:cNvPr>
                <p:cNvSpPr txBox="1"/>
                <p:nvPr/>
              </p:nvSpPr>
              <p:spPr>
                <a:xfrm>
                  <a:off x="9842090" y="3679356"/>
                  <a:ext cx="1376070" cy="646331"/>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Hola. ¿Puede hablar?</a:t>
                  </a:r>
                </a:p>
              </p:txBody>
            </p:sp>
            <p:sp>
              <p:nvSpPr>
                <p:cNvPr id="24" name="TextBox 23">
                  <a:extLst>
                    <a:ext uri="{FF2B5EF4-FFF2-40B4-BE49-F238E27FC236}">
                      <a16:creationId xmlns:a16="http://schemas.microsoft.com/office/drawing/2014/main" id="{655C6610-56C5-FB4A-B763-9FA6771EE859}"/>
                    </a:ext>
                  </a:extLst>
                </p:cNvPr>
                <p:cNvSpPr txBox="1"/>
                <p:nvPr/>
              </p:nvSpPr>
              <p:spPr>
                <a:xfrm>
                  <a:off x="9624078" y="4502704"/>
                  <a:ext cx="1631801" cy="584775"/>
                </a:xfrm>
                <a:prstGeom prst="rect">
                  <a:avLst/>
                </a:prstGeom>
                <a:noFill/>
              </p:spPr>
              <p:txBody>
                <a:bodyPr wrap="square" rtlCol="0">
                  <a:spAutoFit/>
                </a:bodyPr>
                <a:lstStyle/>
                <a:p>
                  <a:pPr algn="ctr"/>
                  <a:r>
                    <a:rPr lang="es-MX" sz="1600" b="0" i="0" strike="noStrike" cap="none" spc="0" baseline="0" dirty="0">
                      <a:solidFill>
                        <a:srgbClr val="000000"/>
                      </a:solidFill>
                      <a:effectLst/>
                      <a:latin typeface="Smoothy" pitchFamily="2" charset="77"/>
                      <a:ea typeface="Tahoma"/>
                      <a:cs typeface="Tahoma"/>
                    </a:rPr>
                    <a:t>Sí. ¿En qué le </a:t>
                  </a:r>
                </a:p>
                <a:p>
                  <a:pPr algn="ctr"/>
                  <a:r>
                    <a:rPr lang="es-MX" sz="1600" b="0" i="0" strike="noStrike" cap="none" spc="0" baseline="0" dirty="0">
                      <a:solidFill>
                        <a:srgbClr val="000000"/>
                      </a:solidFill>
                      <a:effectLst/>
                      <a:latin typeface="Smoothy" pitchFamily="2" charset="77"/>
                      <a:ea typeface="Tahoma"/>
                      <a:cs typeface="Tahoma"/>
                    </a:rPr>
                    <a:t>puedo ayudar?</a:t>
                  </a:r>
                </a:p>
              </p:txBody>
            </p:sp>
            <p:sp>
              <p:nvSpPr>
                <p:cNvPr id="25" name="TextBox 24">
                  <a:extLst>
                    <a:ext uri="{FF2B5EF4-FFF2-40B4-BE49-F238E27FC236}">
                      <a16:creationId xmlns:a16="http://schemas.microsoft.com/office/drawing/2014/main" id="{A68BC269-A74A-C449-8580-D72C08DF4F88}"/>
                    </a:ext>
                  </a:extLst>
                </p:cNvPr>
                <p:cNvSpPr txBox="1"/>
                <p:nvPr/>
              </p:nvSpPr>
              <p:spPr>
                <a:xfrm>
                  <a:off x="9512801" y="3072043"/>
                  <a:ext cx="2253456" cy="457200"/>
                </a:xfrm>
                <a:prstGeom prst="rect">
                  <a:avLst/>
                </a:prstGeom>
                <a:noFill/>
              </p:spPr>
              <p:txBody>
                <a:bodyPr wrap="square" rtlCol="0">
                  <a:spAutoFit/>
                </a:bodyPr>
                <a:lstStyle/>
                <a:p>
                  <a:pPr lvl="0"/>
                  <a:r>
                    <a:rPr lang="es-MX" sz="2400" b="1" i="0" strike="noStrike" cap="none" spc="0" baseline="0">
                      <a:solidFill>
                        <a:srgbClr val="000000"/>
                      </a:solidFill>
                      <a:effectLst/>
                      <a:latin typeface="Tahoma"/>
                      <a:ea typeface="Tahoma"/>
                      <a:cs typeface="Tahoma"/>
                    </a:rPr>
                    <a:t>¡Pida ayuda!</a:t>
                  </a:r>
                </a:p>
              </p:txBody>
            </p:sp>
            <p:grpSp>
              <p:nvGrpSpPr>
                <p:cNvPr id="26" name="Group 25">
                  <a:extLst>
                    <a:ext uri="{FF2B5EF4-FFF2-40B4-BE49-F238E27FC236}">
                      <a16:creationId xmlns:a16="http://schemas.microsoft.com/office/drawing/2014/main" id="{45AEA3E7-6AF4-854F-A5F7-3B91709AF404}"/>
                    </a:ext>
                  </a:extLst>
                </p:cNvPr>
                <p:cNvGrpSpPr/>
                <p:nvPr/>
              </p:nvGrpSpPr>
              <p:grpSpPr>
                <a:xfrm>
                  <a:off x="2428239" y="120255"/>
                  <a:ext cx="6453287" cy="646331"/>
                  <a:chOff x="2428239" y="120255"/>
                  <a:chExt cx="6453287" cy="646331"/>
                </a:xfrm>
              </p:grpSpPr>
              <p:sp>
                <p:nvSpPr>
                  <p:cNvPr id="27" name="Rectangle 26">
                    <a:extLst>
                      <a:ext uri="{FF2B5EF4-FFF2-40B4-BE49-F238E27FC236}">
                        <a16:creationId xmlns:a16="http://schemas.microsoft.com/office/drawing/2014/main" id="{B404B20A-2F33-704A-9C14-9CB7BF9CE08B}"/>
                      </a:ext>
                    </a:extLst>
                  </p:cNvPr>
                  <p:cNvSpPr/>
                  <p:nvPr/>
                </p:nvSpPr>
                <p:spPr>
                  <a:xfrm>
                    <a:off x="2428239" y="182337"/>
                    <a:ext cx="4913421" cy="54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A870790-897B-254F-81F2-1C66B0A4DC80}"/>
                      </a:ext>
                    </a:extLst>
                  </p:cNvPr>
                  <p:cNvSpPr txBox="1"/>
                  <p:nvPr/>
                </p:nvSpPr>
                <p:spPr>
                  <a:xfrm>
                    <a:off x="2428240" y="120255"/>
                    <a:ext cx="645328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Cómo pedir ayuda</a:t>
                    </a:r>
                  </a:p>
                </p:txBody>
              </p:sp>
            </p:grpSp>
          </p:grpSp>
        </p:grpSp>
        <p:sp>
          <p:nvSpPr>
            <p:cNvPr id="17" name="Moon 16">
              <a:extLst>
                <a:ext uri="{FF2B5EF4-FFF2-40B4-BE49-F238E27FC236}">
                  <a16:creationId xmlns:a16="http://schemas.microsoft.com/office/drawing/2014/main" id="{56743171-8675-774A-AEF0-2316AB72CBB9}"/>
                </a:ext>
              </a:extLst>
            </p:cNvPr>
            <p:cNvSpPr/>
            <p:nvPr/>
          </p:nvSpPr>
          <p:spPr>
            <a:xfrm rot="12641641">
              <a:off x="8532331" y="2475669"/>
              <a:ext cx="884070" cy="2196376"/>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7F75C32-4E3A-0841-B69C-21021E7B9439}"/>
                </a:ext>
              </a:extLst>
            </p:cNvPr>
            <p:cNvSpPr/>
            <p:nvPr/>
          </p:nvSpPr>
          <p:spPr>
            <a:xfrm>
              <a:off x="8553159" y="4256920"/>
              <a:ext cx="328367" cy="25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89072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533" y="189311"/>
            <a:ext cx="10515600" cy="1325563"/>
          </a:xfrm>
        </p:spPr>
        <p:txBody>
          <a:bodyPr>
            <a:noAutofit/>
          </a:bodyPr>
          <a:lstStyle/>
          <a:p>
            <a:pPr algn="ctr"/>
            <a:r>
              <a:rPr lang="es-MX" sz="4800" b="1" i="0" strike="noStrike" cap="none" spc="0" baseline="0">
                <a:solidFill>
                  <a:srgbClr val="000000"/>
                </a:solidFill>
                <a:effectLst/>
                <a:latin typeface="Tahoma"/>
                <a:ea typeface="Tahoma"/>
                <a:cs typeface="Tahoma"/>
              </a:rPr>
              <a:t>Los desacuerdos sanos y las Declaraciones “yo”</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88124" y="5444521"/>
            <a:ext cx="11510009" cy="1138773"/>
          </a:xfrm>
          <a:prstGeom prst="rect">
            <a:avLst/>
          </a:prstGeom>
          <a:noFill/>
        </p:spPr>
        <p:txBody>
          <a:bodyPr wrap="square" rtlCol="0">
            <a:spAutoFit/>
          </a:bodyPr>
          <a:lstStyle/>
          <a:p>
            <a:pPr algn="ctr"/>
            <a:r>
              <a:rPr lang="es-MX" sz="3400" b="0" i="0" strike="noStrike" cap="none" spc="0" baseline="0" dirty="0">
                <a:solidFill>
                  <a:srgbClr val="000000"/>
                </a:solidFill>
                <a:effectLst/>
                <a:latin typeface="Tahoma"/>
                <a:ea typeface="Tahoma"/>
                <a:cs typeface="Tahoma"/>
              </a:rPr>
              <a:t>Una manera sana de tener un desacuerdo es usar </a:t>
            </a:r>
          </a:p>
          <a:p>
            <a:pPr algn="ctr"/>
            <a:r>
              <a:rPr lang="es-MX" sz="3400" b="0" i="0" strike="noStrike" cap="none" spc="0" baseline="0" dirty="0">
                <a:solidFill>
                  <a:srgbClr val="000000"/>
                </a:solidFill>
                <a:effectLst/>
                <a:latin typeface="Tahoma"/>
                <a:ea typeface="Tahoma"/>
                <a:cs typeface="Tahoma"/>
              </a:rPr>
              <a:t>la herramienta Declaraciones “yo”.</a:t>
            </a:r>
            <a:endParaRPr lang="en-US" sz="3400"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0" y="-31273"/>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57198" y="4947356"/>
            <a:ext cx="11510009" cy="779929"/>
          </a:xfrm>
          <a:prstGeom prst="rect">
            <a:avLst/>
          </a:prstGeom>
        </p:spPr>
      </p:pic>
      <p:pic>
        <p:nvPicPr>
          <p:cNvPr id="10" name="37955342-FC15-4E5C-8F61-5A25637F2B78" descr="37955342-FC15-4E5C-8F61-5A25637F2B7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82533" y="1290839"/>
            <a:ext cx="6379829" cy="359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1645920" y="1818729"/>
            <a:ext cx="1268730" cy="12801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Callout 12"/>
          <p:cNvSpPr/>
          <p:nvPr/>
        </p:nvSpPr>
        <p:spPr>
          <a:xfrm>
            <a:off x="628650" y="1514874"/>
            <a:ext cx="2194560" cy="1285476"/>
          </a:xfrm>
          <a:prstGeom prst="wedgeEllipseCallout">
            <a:avLst>
              <a:gd name="adj1" fmla="val 55729"/>
              <a:gd name="adj2" fmla="val 4293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28675" y="1610631"/>
            <a:ext cx="1794510" cy="1200329"/>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Yo me siento molesta cuando</a:t>
            </a:r>
          </a:p>
          <a:p>
            <a:pPr algn="ctr"/>
            <a:r>
              <a:rPr lang="es-MX" b="0" i="0" strike="noStrike" cap="none" spc="0" baseline="0" dirty="0">
                <a:solidFill>
                  <a:srgbClr val="000000"/>
                </a:solidFill>
                <a:effectLst/>
                <a:latin typeface="Smoothy" pitchFamily="2" charset="77"/>
                <a:ea typeface="Tahoma"/>
                <a:cs typeface="Tahoma"/>
              </a:rPr>
              <a:t>no me escucha al hablarle. </a:t>
            </a:r>
            <a:endParaRPr lang="en-US" dirty="0">
              <a:latin typeface="Smoothy" pitchFamily="2" charset="77"/>
              <a:ea typeface="Tahoma" panose="020B0604030504040204" pitchFamily="34" charset="0"/>
              <a:cs typeface="Tahoma" panose="020B0604030504040204" pitchFamily="34" charset="0"/>
            </a:endParaRPr>
          </a:p>
        </p:txBody>
      </p:sp>
      <p:sp>
        <p:nvSpPr>
          <p:cNvPr id="18"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pic>
        <p:nvPicPr>
          <p:cNvPr id="16" name="Picture 2" descr="4f9d871a-7f42-41a6-9d44-2b32673f4a0e@namprd16">
            <a:extLst>
              <a:ext uri="{FF2B5EF4-FFF2-40B4-BE49-F238E27FC236}">
                <a16:creationId xmlns:a16="http://schemas.microsoft.com/office/drawing/2014/main" id="{4E1B2EB7-1C54-E044-87E6-40AD32D205E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257347" y="1762852"/>
            <a:ext cx="5540786" cy="311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4138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12286122" cy="6858000"/>
            <a:chOff x="0" y="0"/>
            <a:chExt cx="12286122"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9" name="TextBox 8"/>
            <p:cNvSpPr txBox="1"/>
            <p:nvPr/>
          </p:nvSpPr>
          <p:spPr>
            <a:xfrm>
              <a:off x="7916574" y="1015800"/>
              <a:ext cx="4369548"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Desacuerdos </a:t>
              </a:r>
            </a:p>
            <a:p>
              <a:pPr algn="ctr"/>
              <a:r>
                <a:rPr lang="es-MX" sz="2800" b="0" i="0" strike="noStrike" cap="none" spc="0" baseline="0" dirty="0">
                  <a:solidFill>
                    <a:srgbClr val="000000"/>
                  </a:solidFill>
                  <a:effectLst/>
                  <a:latin typeface="Tahoma"/>
                  <a:ea typeface="Tahoma"/>
                  <a:cs typeface="Tahoma"/>
                </a:rPr>
                <a:t>sanos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3952720" y="2362926"/>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Práctica de desacuerdos</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886740" y="4831222"/>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Cómo terminar una relación</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068090" y="3667141"/>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8674211" y="5499870"/>
              <a:ext cx="3552007" cy="830997"/>
            </a:xfrm>
            <a:prstGeom prst="rect">
              <a:avLst/>
            </a:prstGeom>
            <a:noFill/>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Plan de autocuidado para el rechazo</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l="25737" r="21447"/>
            <a:stretch>
              <a:fillRect/>
            </a:stretch>
          </p:blipFill>
          <p:spPr>
            <a:xfrm>
              <a:off x="2555386" y="1931812"/>
              <a:ext cx="1331354" cy="1420890"/>
            </a:xfrm>
            <a:prstGeom prst="rect">
              <a:avLst/>
            </a:prstGeom>
          </p:spPr>
        </p:pic>
        <p:pic>
          <p:nvPicPr>
            <p:cNvPr id="15" name="Picture 14"/>
            <p:cNvPicPr>
              <a:picLocks noChangeAspect="1"/>
            </p:cNvPicPr>
            <p:nvPr/>
          </p:nvPicPr>
          <p:blipFill>
            <a:blip r:embed="rId5"/>
            <a:stretch>
              <a:fillRect/>
            </a:stretch>
          </p:blipFill>
          <p:spPr>
            <a:xfrm>
              <a:off x="2374035" y="3356829"/>
              <a:ext cx="1694056" cy="1186374"/>
            </a:xfrm>
            <a:prstGeom prst="rect">
              <a:avLst/>
            </a:prstGeom>
          </p:spPr>
        </p:pic>
        <p:pic>
          <p:nvPicPr>
            <p:cNvPr id="16" name="Picture 2" descr="a30946fc-c62e-4ce1-9154-5b71978538de@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257515" y="5232964"/>
              <a:ext cx="2875123" cy="162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37955342-FC15-4E5C-8F61-5A25637F2B78" descr="37955342-FC15-4E5C-8F61-5A25637F2B78"/>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095515" y="527133"/>
              <a:ext cx="3257546" cy="183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2ea8cb0b-a724-48c1-9690-99714a843172@namprd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292534" y="4500671"/>
              <a:ext cx="2100647" cy="118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8"/>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3" name="Footer Placeholder 3">
            <a:extLst>
              <a:ext uri="{FF2B5EF4-FFF2-40B4-BE49-F238E27FC236}">
                <a16:creationId xmlns:a16="http://schemas.microsoft.com/office/drawing/2014/main" id="{52711CD0-0C2E-CD41-9FCA-6B8C2B80424C}"/>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4" name="Rectangle 23">
            <a:extLst>
              <a:ext uri="{FF2B5EF4-FFF2-40B4-BE49-F238E27FC236}">
                <a16:creationId xmlns:a16="http://schemas.microsoft.com/office/drawing/2014/main" id="{59C23B2C-D75B-1D40-9BA5-EB62AEA45024}"/>
              </a:ext>
            </a:extLst>
          </p:cNvPr>
          <p:cNvSpPr/>
          <p:nvPr/>
        </p:nvSpPr>
        <p:spPr>
          <a:xfrm>
            <a:off x="1844382" y="265849"/>
            <a:ext cx="4057529" cy="467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577E5A7-8309-9C42-B60C-4F14747BE01D}"/>
              </a:ext>
            </a:extLst>
          </p:cNvPr>
          <p:cNvSpPr txBox="1"/>
          <p:nvPr/>
        </p:nvSpPr>
        <p:spPr>
          <a:xfrm>
            <a:off x="1780763" y="176463"/>
            <a:ext cx="5304096" cy="646331"/>
          </a:xfrm>
          <a:prstGeom prst="rect">
            <a:avLst/>
          </a:prstGeom>
          <a:noFill/>
        </p:spPr>
        <p:txBody>
          <a:bodyPr wrap="square" rtlCol="0">
            <a:spAutoFit/>
          </a:bodyPr>
          <a:lstStyle/>
          <a:p>
            <a:r>
              <a:rPr lang="es-MX" sz="3600" b="1" dirty="0">
                <a:latin typeface="Marvin Round" panose="02000000000000000000" pitchFamily="2" charset="0"/>
              </a:rPr>
              <a:t>LA CLASE DE HOY</a:t>
            </a:r>
          </a:p>
        </p:txBody>
      </p:sp>
    </p:spTree>
    <p:extLst>
      <p:ext uri="{BB962C8B-B14F-4D97-AF65-F5344CB8AC3E}">
        <p14:creationId xmlns:p14="http://schemas.microsoft.com/office/powerpoint/2010/main" val="5443857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284" y="72899"/>
            <a:ext cx="8645833" cy="1246615"/>
          </a:xfrm>
        </p:spPr>
        <p:txBody>
          <a:bodyPr>
            <a:normAutofit/>
          </a:bodyPr>
          <a:lstStyle/>
          <a:p>
            <a:r>
              <a:rPr lang="es-MX" sz="4000" b="1" i="0" strike="noStrike" cap="none" spc="0" baseline="0">
                <a:solidFill>
                  <a:srgbClr val="000000"/>
                </a:solidFill>
                <a:effectLst/>
                <a:latin typeface="Tahoma"/>
                <a:ea typeface="Tahoma"/>
                <a:cs typeface="Tahoma"/>
              </a:rPr>
              <a:t>Práctica de desacuerdos sanos</a:t>
            </a:r>
            <a:endParaRPr lang="en-US" sz="4000" b="1">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088283" y="1797386"/>
            <a:ext cx="5104435" cy="2246769"/>
          </a:xfrm>
          <a:prstGeom prst="rect">
            <a:avLst/>
          </a:prstGeom>
          <a:noFill/>
        </p:spPr>
        <p:txBody>
          <a:bodyPr wrap="square" rtlCol="0">
            <a:spAutoFit/>
          </a:bodyPr>
          <a:lstStyle/>
          <a:p>
            <a:pPr algn="ctr"/>
            <a:r>
              <a:rPr lang="es-MX" sz="2800" b="1" i="0" strike="noStrike" cap="none" spc="0" baseline="0" dirty="0">
                <a:solidFill>
                  <a:srgbClr val="000000"/>
                </a:solidFill>
                <a:effectLst/>
                <a:latin typeface="Tahoma"/>
                <a:ea typeface="Tahoma"/>
                <a:cs typeface="Tahoma"/>
              </a:rPr>
              <a:t>Usted y su pareja han salido a muchas citas caras. A los/las/les dos se les está acabando el dinero.</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0" y="-31273"/>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57198" y="4947356"/>
            <a:ext cx="11510009" cy="779929"/>
          </a:xfrm>
          <a:prstGeom prst="rect">
            <a:avLst/>
          </a:prstGeom>
        </p:spPr>
      </p:pic>
      <p:sp>
        <p:nvSpPr>
          <p:cNvPr id="10" name="TextBox 9"/>
          <p:cNvSpPr txBox="1"/>
          <p:nvPr/>
        </p:nvSpPr>
        <p:spPr>
          <a:xfrm>
            <a:off x="640079" y="5528737"/>
            <a:ext cx="11094724" cy="1077218"/>
          </a:xfrm>
          <a:prstGeom prst="rect">
            <a:avLst/>
          </a:prstGeom>
          <a:noFill/>
        </p:spPr>
        <p:txBody>
          <a:bodyPr wrap="square" rtlCol="0">
            <a:spAutoFit/>
          </a:bodyPr>
          <a:lstStyle/>
          <a:p>
            <a:pPr lvl="0" algn="ctr"/>
            <a:r>
              <a:rPr lang="es-MX" sz="3200" b="1" i="0" strike="noStrike" cap="none" spc="0" baseline="0" dirty="0">
                <a:solidFill>
                  <a:srgbClr val="000000"/>
                </a:solidFill>
                <a:effectLst/>
                <a:latin typeface="Tahoma"/>
                <a:ea typeface="Tahoma"/>
                <a:cs typeface="Tahoma"/>
              </a:rPr>
              <a:t>¿Cuál sería una Declaración “yo” que podría usar para hablar con su pareja?</a:t>
            </a:r>
            <a:endPar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2" descr="7062f536-a4b3-49fc-beca-237f8dad8e0b@namprd16"/>
          <p:cNvPicPr>
            <a:picLocks noChangeAspect="1" noChangeArrowheads="1"/>
          </p:cNvPicPr>
          <p:nvPr/>
        </p:nvPicPr>
        <p:blipFill>
          <a:blip r:embed="rId4">
            <a:extLst>
              <a:ext uri="{28A0092B-C50C-407E-A947-70E740481C1C}">
                <a14:useLocalDpi xmlns:a14="http://schemas.microsoft.com/office/drawing/2010/main" val="0"/>
              </a:ext>
            </a:extLst>
          </a:blip>
          <a:srcRect l="51719"/>
          <a:stretch>
            <a:fillRect/>
          </a:stretch>
        </p:blipFill>
        <p:spPr bwMode="auto">
          <a:xfrm>
            <a:off x="2559741" y="1041722"/>
            <a:ext cx="4700283" cy="5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12755074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23758" y="1748178"/>
            <a:ext cx="4743449" cy="1569660"/>
          </a:xfrm>
          <a:prstGeom prst="rect">
            <a:avLst/>
          </a:prstGeom>
          <a:noFill/>
        </p:spPr>
        <p:txBody>
          <a:bodyPr wrap="square" rtlCol="0">
            <a:spAutoFit/>
          </a:bodyPr>
          <a:lstStyle/>
          <a:p>
            <a:pPr algn="ctr"/>
            <a:r>
              <a:rPr lang="es-MX" sz="2400" b="1" dirty="0">
                <a:solidFill>
                  <a:srgbClr val="000000"/>
                </a:solidFill>
                <a:latin typeface="Tahoma"/>
                <a:ea typeface="Tahoma"/>
                <a:cs typeface="Tahoma"/>
              </a:rPr>
              <a:t>S</a:t>
            </a:r>
            <a:r>
              <a:rPr lang="es-MX" sz="2400" b="1" i="0" strike="noStrike" cap="none" spc="0" baseline="0" dirty="0">
                <a:solidFill>
                  <a:srgbClr val="000000"/>
                </a:solidFill>
                <a:effectLst/>
                <a:latin typeface="Tahoma"/>
                <a:ea typeface="Tahoma"/>
                <a:cs typeface="Tahoma"/>
              </a:rPr>
              <a:t>e ha estado juntado mucho con sus amigos/as/</a:t>
            </a:r>
            <a:r>
              <a:rPr lang="es-MX" sz="2400" b="1" i="0" strike="noStrike" cap="none" spc="0" baseline="0" dirty="0" err="1">
                <a:solidFill>
                  <a:srgbClr val="000000"/>
                </a:solidFill>
                <a:effectLst/>
                <a:latin typeface="Tahoma"/>
                <a:ea typeface="Tahoma"/>
                <a:cs typeface="Tahoma"/>
              </a:rPr>
              <a:t>ues</a:t>
            </a:r>
            <a:r>
              <a:rPr lang="es-MX" sz="2400" b="1" i="0" strike="noStrike" cap="none" spc="0" baseline="0" dirty="0">
                <a:solidFill>
                  <a:srgbClr val="000000"/>
                </a:solidFill>
                <a:effectLst/>
                <a:latin typeface="Tahoma"/>
                <a:ea typeface="Tahoma"/>
                <a:cs typeface="Tahoma"/>
              </a:rPr>
              <a:t>, y su pareja está molesto/a/e con usted por eso.</a:t>
            </a:r>
          </a:p>
        </p:txBody>
      </p:sp>
      <p:sp>
        <p:nvSpPr>
          <p:cNvPr id="8" name="Title 1"/>
          <p:cNvSpPr>
            <a:spLocks noGrp="1"/>
          </p:cNvSpPr>
          <p:nvPr>
            <p:ph type="title"/>
          </p:nvPr>
        </p:nvSpPr>
        <p:spPr>
          <a:xfrm>
            <a:off x="2026025" y="0"/>
            <a:ext cx="8713095" cy="1325563"/>
          </a:xfrm>
        </p:spPr>
        <p:txBody>
          <a:bodyPr>
            <a:normAutofit/>
          </a:bodyPr>
          <a:lstStyle/>
          <a:p>
            <a:r>
              <a:rPr lang="es-MX" sz="4000" b="1" i="0" strike="noStrike" cap="none" spc="0" baseline="0">
                <a:solidFill>
                  <a:srgbClr val="000000"/>
                </a:solidFill>
                <a:effectLst/>
                <a:latin typeface="Tahoma"/>
                <a:ea typeface="Tahoma"/>
                <a:cs typeface="Tahoma"/>
              </a:rPr>
              <a:t>Práctica de desacuerdos sanos</a:t>
            </a:r>
            <a:endParaRPr lang="en-US" sz="4000" b="1">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0" y="-31273"/>
            <a:ext cx="2026025" cy="161364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57198" y="4947356"/>
            <a:ext cx="11510009" cy="779929"/>
          </a:xfrm>
          <a:prstGeom prst="rect">
            <a:avLst/>
          </a:prstGeom>
        </p:spPr>
      </p:pic>
      <p:sp>
        <p:nvSpPr>
          <p:cNvPr id="11" name="TextBox 10"/>
          <p:cNvSpPr txBox="1"/>
          <p:nvPr/>
        </p:nvSpPr>
        <p:spPr>
          <a:xfrm>
            <a:off x="640078" y="5528737"/>
            <a:ext cx="11144247" cy="1077218"/>
          </a:xfrm>
          <a:prstGeom prst="rect">
            <a:avLst/>
          </a:prstGeom>
          <a:noFill/>
        </p:spPr>
        <p:txBody>
          <a:bodyPr wrap="square" rtlCol="0">
            <a:spAutoFit/>
          </a:bodyPr>
          <a:lstStyle/>
          <a:p>
            <a:pPr lvl="0" algn="ctr"/>
            <a:r>
              <a:rPr lang="es-MX" sz="3200" b="1" i="0" strike="noStrike" cap="none" spc="0" baseline="0" dirty="0">
                <a:solidFill>
                  <a:srgbClr val="000000"/>
                </a:solidFill>
                <a:effectLst/>
                <a:latin typeface="Tahoma"/>
                <a:ea typeface="Tahoma"/>
                <a:cs typeface="Tahoma"/>
              </a:rPr>
              <a:t>¿Cuál sería una Declaración “yo” que podría usar para hablar con su pareja?</a:t>
            </a:r>
            <a:endPar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826" y="554910"/>
            <a:ext cx="8625500" cy="4854542"/>
          </a:xfrm>
          <a:prstGeom prst="rect">
            <a:avLst/>
          </a:prstGeom>
        </p:spPr>
      </p:pic>
      <p:sp>
        <p:nvSpPr>
          <p:cNvPr id="14" name="Footer Placeholder 3">
            <a:extLst>
              <a:ext uri="{FF2B5EF4-FFF2-40B4-BE49-F238E27FC236}">
                <a16:creationId xmlns:a16="http://schemas.microsoft.com/office/drawing/2014/main" id="{10C28071-44D1-4D11-877A-0DAEBA31D9EE}"/>
              </a:ext>
            </a:extLst>
          </p:cNvPr>
          <p:cNvSpPr txBox="1"/>
          <p:nvPr/>
        </p:nvSpPr>
        <p:spPr>
          <a:xfrm>
            <a:off x="8902119" y="6504450"/>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380118627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516837" y="2194666"/>
            <a:ext cx="5265964" cy="1371600"/>
          </a:xfrm>
          <a:prstGeom prst="rect">
            <a:avLst/>
          </a:prstGeom>
          <a:noFill/>
        </p:spPr>
        <p:txBody>
          <a:bodyPr wrap="square" rtlCol="0">
            <a:spAutoFit/>
          </a:bodyPr>
          <a:lstStyle/>
          <a:p>
            <a:pPr algn="ctr"/>
            <a:r>
              <a:rPr lang="es-MX" sz="2800" b="1" i="0" strike="noStrike" cap="none" spc="0" baseline="0" dirty="0">
                <a:solidFill>
                  <a:srgbClr val="000000"/>
                </a:solidFill>
                <a:effectLst/>
                <a:latin typeface="Tahoma"/>
                <a:ea typeface="Tahoma"/>
                <a:cs typeface="Tahoma"/>
              </a:rPr>
              <a:t>Su pareja les llamó anoche ya tarde solo para </a:t>
            </a:r>
            <a:r>
              <a:rPr lang="es-MX" sz="2800" b="1" dirty="0">
                <a:solidFill>
                  <a:srgbClr val="000000"/>
                </a:solidFill>
                <a:latin typeface="Tahoma"/>
                <a:ea typeface="Tahoma"/>
                <a:cs typeface="Tahoma"/>
              </a:rPr>
              <a:t>platicar</a:t>
            </a:r>
            <a:r>
              <a:rPr lang="es-MX" sz="2800" b="1" i="0" strike="noStrike" cap="none" spc="0" baseline="0" dirty="0">
                <a:solidFill>
                  <a:srgbClr val="000000"/>
                </a:solidFill>
                <a:effectLst/>
                <a:latin typeface="Tahoma"/>
                <a:ea typeface="Tahoma"/>
                <a:cs typeface="Tahoma"/>
              </a:rPr>
              <a:t> cuando intentaba dormir.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0" y="-31273"/>
            <a:ext cx="2026025" cy="161364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57196" y="4589214"/>
            <a:ext cx="11510009" cy="779929"/>
          </a:xfrm>
          <a:prstGeom prst="rect">
            <a:avLst/>
          </a:prstGeom>
        </p:spPr>
      </p:pic>
      <p:sp>
        <p:nvSpPr>
          <p:cNvPr id="11" name="TextBox 10"/>
          <p:cNvSpPr txBox="1"/>
          <p:nvPr/>
        </p:nvSpPr>
        <p:spPr>
          <a:xfrm>
            <a:off x="511951" y="5223325"/>
            <a:ext cx="11144247" cy="1188720"/>
          </a:xfrm>
          <a:prstGeom prst="rect">
            <a:avLst/>
          </a:prstGeom>
          <a:noFill/>
        </p:spPr>
        <p:txBody>
          <a:bodyPr wrap="square" rtlCol="0">
            <a:spAutoFit/>
          </a:bodyPr>
          <a:lstStyle/>
          <a:p>
            <a:pPr lvl="0" algn="ctr"/>
            <a:r>
              <a:rPr lang="es-MX" sz="3600" b="1" i="0" strike="noStrike" cap="none" spc="0" baseline="0">
                <a:solidFill>
                  <a:srgbClr val="000000"/>
                </a:solidFill>
                <a:effectLst/>
                <a:latin typeface="Tahoma"/>
                <a:ea typeface="Tahoma"/>
                <a:cs typeface="Tahoma"/>
              </a:rPr>
              <a:t>¿Cuál sería una Declaración “yo” que podría usar para hablar con su pareja?</a:t>
            </a:r>
            <a:endParaRPr lang="en-US" sz="36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624" y="1216005"/>
            <a:ext cx="4681883" cy="361781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68765"/>
          <a:stretch>
            <a:fillRect/>
          </a:stretch>
        </p:blipFill>
        <p:spPr>
          <a:xfrm>
            <a:off x="4803507" y="1454838"/>
            <a:ext cx="1903790" cy="3435752"/>
          </a:xfrm>
          <a:prstGeom prst="rect">
            <a:avLst/>
          </a:prstGeom>
        </p:spPr>
      </p:pic>
      <p:cxnSp>
        <p:nvCxnSpPr>
          <p:cNvPr id="15" name="Straight Connector 14"/>
          <p:cNvCxnSpPr/>
          <p:nvPr/>
        </p:nvCxnSpPr>
        <p:spPr>
          <a:xfrm>
            <a:off x="5507927" y="1051560"/>
            <a:ext cx="11430" cy="53081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084075" y="1144095"/>
            <a:ext cx="173846" cy="44970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507706" y="1582374"/>
            <a:ext cx="464594" cy="26540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99997" y="1205657"/>
            <a:ext cx="288933" cy="40692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21888" y="1715064"/>
            <a:ext cx="529864" cy="1923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1" name="Title 1"/>
          <p:cNvSpPr>
            <a:spLocks noGrp="1"/>
          </p:cNvSpPr>
          <p:nvPr>
            <p:ph type="title"/>
          </p:nvPr>
        </p:nvSpPr>
        <p:spPr>
          <a:xfrm>
            <a:off x="2026025" y="0"/>
            <a:ext cx="8713095" cy="1325563"/>
          </a:xfrm>
        </p:spPr>
        <p:txBody>
          <a:bodyPr>
            <a:normAutofit/>
          </a:bodyPr>
          <a:lstStyle/>
          <a:p>
            <a:r>
              <a:rPr lang="es-MX" sz="4000" b="1" i="0" strike="noStrike" cap="none" spc="0" baseline="0">
                <a:solidFill>
                  <a:srgbClr val="000000"/>
                </a:solidFill>
                <a:effectLst/>
                <a:latin typeface="Tahoma"/>
                <a:ea typeface="Tahoma"/>
                <a:cs typeface="Tahoma"/>
              </a:rPr>
              <a:t>Práctica de desacuerdos sanos</a:t>
            </a:r>
            <a:endParaRPr lang="en-US" sz="4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821821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711960" y="1970023"/>
            <a:ext cx="4191549" cy="1798320"/>
          </a:xfrm>
          <a:prstGeom prst="rect">
            <a:avLst/>
          </a:prstGeom>
          <a:noFill/>
        </p:spPr>
        <p:txBody>
          <a:bodyPr wrap="square" rtlCol="0">
            <a:spAutoFit/>
          </a:bodyPr>
          <a:lstStyle/>
          <a:p>
            <a:pPr algn="ctr"/>
            <a:r>
              <a:rPr lang="es-MX" sz="2800" b="1" i="0" strike="noStrike" cap="none" spc="0" baseline="0">
                <a:solidFill>
                  <a:srgbClr val="000000"/>
                </a:solidFill>
                <a:effectLst/>
                <a:latin typeface="Tahoma"/>
                <a:ea typeface="Tahoma"/>
                <a:cs typeface="Tahoma"/>
              </a:rPr>
              <a:t>Su pareja publicó en Instagram muchas fotos suyas que no le gustan.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0" y="-31273"/>
            <a:ext cx="2026025" cy="161364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57198" y="4761250"/>
            <a:ext cx="11510009" cy="779929"/>
          </a:xfrm>
          <a:prstGeom prst="rect">
            <a:avLst/>
          </a:prstGeom>
        </p:spPr>
      </p:pic>
      <p:grpSp>
        <p:nvGrpSpPr>
          <p:cNvPr id="12" name="Group 11"/>
          <p:cNvGrpSpPr/>
          <p:nvPr/>
        </p:nvGrpSpPr>
        <p:grpSpPr>
          <a:xfrm>
            <a:off x="561527" y="1498990"/>
            <a:ext cx="5319208" cy="3250345"/>
            <a:chOff x="664783" y="832417"/>
            <a:chExt cx="10219527" cy="5760620"/>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783" y="832417"/>
              <a:ext cx="10219527" cy="5760620"/>
            </a:xfrm>
            <a:prstGeom prst="rect">
              <a:avLst/>
            </a:prstGeom>
          </p:spPr>
        </p:pic>
        <p:sp>
          <p:nvSpPr>
            <p:cNvPr id="14" name="Rectangle 13"/>
            <p:cNvSpPr/>
            <p:nvPr/>
          </p:nvSpPr>
          <p:spPr>
            <a:xfrm>
              <a:off x="2920181" y="5619135"/>
              <a:ext cx="2854365" cy="663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l="24870" r="27221" b="51741"/>
          <a:stretch>
            <a:fillRect/>
          </a:stretch>
        </p:blipFill>
        <p:spPr>
          <a:xfrm>
            <a:off x="4000500" y="1810353"/>
            <a:ext cx="3760470" cy="2135222"/>
          </a:xfrm>
          <a:prstGeom prst="rect">
            <a:avLst/>
          </a:prstGeom>
        </p:spPr>
      </p:pic>
      <p:sp>
        <p:nvSpPr>
          <p:cNvPr id="17"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6" name="Title 1"/>
          <p:cNvSpPr>
            <a:spLocks noGrp="1"/>
          </p:cNvSpPr>
          <p:nvPr>
            <p:ph type="title"/>
          </p:nvPr>
        </p:nvSpPr>
        <p:spPr>
          <a:xfrm>
            <a:off x="2026025" y="0"/>
            <a:ext cx="8713095" cy="1325563"/>
          </a:xfrm>
        </p:spPr>
        <p:txBody>
          <a:bodyPr>
            <a:normAutofit/>
          </a:bodyPr>
          <a:lstStyle/>
          <a:p>
            <a:r>
              <a:rPr lang="es-MX" sz="4000" b="1" i="0" strike="noStrike" cap="none" spc="0" baseline="0">
                <a:solidFill>
                  <a:srgbClr val="000000"/>
                </a:solidFill>
                <a:effectLst/>
                <a:latin typeface="Tahoma"/>
                <a:ea typeface="Tahoma"/>
                <a:cs typeface="Tahoma"/>
              </a:rPr>
              <a:t>Práctica de desacuerdos sanos</a:t>
            </a:r>
            <a:endParaRPr lang="en-US" sz="4000" b="1">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457198" y="5442450"/>
            <a:ext cx="11144247" cy="1077218"/>
          </a:xfrm>
          <a:prstGeom prst="rect">
            <a:avLst/>
          </a:prstGeom>
          <a:noFill/>
        </p:spPr>
        <p:txBody>
          <a:bodyPr wrap="square" rtlCol="0">
            <a:spAutoFit/>
          </a:bodyPr>
          <a:lstStyle/>
          <a:p>
            <a:pPr lvl="0" algn="ctr"/>
            <a:r>
              <a:rPr lang="es-MX" sz="3200" b="1" i="0" strike="noStrike" cap="none" spc="0" baseline="0" dirty="0">
                <a:solidFill>
                  <a:srgbClr val="000000"/>
                </a:solidFill>
                <a:effectLst/>
                <a:latin typeface="Tahoma"/>
                <a:ea typeface="Tahoma"/>
                <a:cs typeface="Tahoma"/>
              </a:rPr>
              <a:t>¿Cuál sería una Declaración “yo” que podría usar para hablar con su pareja?</a:t>
            </a:r>
            <a:endParaRPr lang="en-US" sz="32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2441531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82115A-83DB-BA43-B618-71F972CE3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92" y="0"/>
            <a:ext cx="12169608" cy="6858000"/>
          </a:xfrm>
          <a:prstGeom prst="rect">
            <a:avLst/>
          </a:prstGeom>
        </p:spPr>
      </p:pic>
      <p:sp>
        <p:nvSpPr>
          <p:cNvPr id="9" name="Footer Placeholder 3">
            <a:extLst>
              <a:ext uri="{FF2B5EF4-FFF2-40B4-BE49-F238E27FC236}">
                <a16:creationId xmlns:a16="http://schemas.microsoft.com/office/drawing/2014/main" id="{3B5A1856-B5C5-D542-B28E-D768D241745B}"/>
              </a:ext>
            </a:extLst>
          </p:cNvPr>
          <p:cNvSpPr txBox="1"/>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dirty="0">
                <a:solidFill>
                  <a:srgbClr val="000000"/>
                </a:solidFill>
                <a:effectLst/>
                <a:latin typeface="Verdana"/>
                <a:ea typeface="Verdana"/>
                <a:cs typeface="Verdana"/>
              </a:rPr>
              <a:t>© 2023 Programa de Servicios de SAFE para Personas con Discapacidades</a:t>
            </a:r>
            <a:endParaRPr lang="en-US" sz="1000" b="1" dirty="0">
              <a:solidFill>
                <a:schemeClr val="tx1"/>
              </a:solidFill>
            </a:endParaRPr>
          </a:p>
        </p:txBody>
      </p:sp>
      <p:pic>
        <p:nvPicPr>
          <p:cNvPr id="10" name="Picture 9">
            <a:extLst>
              <a:ext uri="{FF2B5EF4-FFF2-40B4-BE49-F238E27FC236}">
                <a16:creationId xmlns:a16="http://schemas.microsoft.com/office/drawing/2014/main" id="{A204483F-75AA-C34D-9B6E-5983D0475DB6}"/>
              </a:ext>
            </a:extLst>
          </p:cNvPr>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1" name="TextBox 10">
            <a:extLst>
              <a:ext uri="{FF2B5EF4-FFF2-40B4-BE49-F238E27FC236}">
                <a16:creationId xmlns:a16="http://schemas.microsoft.com/office/drawing/2014/main" id="{AC3F41D2-62FA-A348-82F0-DB30CEC4A187}"/>
              </a:ext>
            </a:extLst>
          </p:cNvPr>
          <p:cNvSpPr txBox="1"/>
          <p:nvPr/>
        </p:nvSpPr>
        <p:spPr>
          <a:xfrm>
            <a:off x="2348078" y="263084"/>
            <a:ext cx="7495844"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DESCANSO PARA EL CEREBRO</a:t>
            </a:r>
          </a:p>
        </p:txBody>
      </p:sp>
    </p:spTree>
    <p:extLst>
      <p:ext uri="{BB962C8B-B14F-4D97-AF65-F5344CB8AC3E}">
        <p14:creationId xmlns:p14="http://schemas.microsoft.com/office/powerpoint/2010/main" val="34507556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9316" y="58443"/>
            <a:ext cx="12166314" cy="6858000"/>
            <a:chOff x="-185195" y="324177"/>
            <a:chExt cx="12166314"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95" y="324177"/>
              <a:ext cx="12166314" cy="6858000"/>
            </a:xfrm>
            <a:prstGeom prst="rect">
              <a:avLst/>
            </a:prstGeom>
          </p:spPr>
        </p:pic>
        <p:sp>
          <p:nvSpPr>
            <p:cNvPr id="10" name="TextBox 9"/>
            <p:cNvSpPr txBox="1"/>
            <p:nvPr/>
          </p:nvSpPr>
          <p:spPr>
            <a:xfrm>
              <a:off x="3952720" y="2362926"/>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Práctica de desacuerdos</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886740" y="4831223"/>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Cómo terminar una relación</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068090" y="3667141"/>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8807515" y="5689102"/>
              <a:ext cx="3065230" cy="830997"/>
            </a:xfrm>
            <a:prstGeom prst="rect">
              <a:avLst/>
            </a:prstGeom>
            <a:noFill/>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 Plan de autocuidado para el rechazo</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l="25737" r="21447"/>
            <a:stretch>
              <a:fillRect/>
            </a:stretch>
          </p:blipFill>
          <p:spPr>
            <a:xfrm>
              <a:off x="2555386" y="1931812"/>
              <a:ext cx="1331354" cy="1420890"/>
            </a:xfrm>
            <a:prstGeom prst="rect">
              <a:avLst/>
            </a:prstGeom>
          </p:spPr>
        </p:pic>
        <p:pic>
          <p:nvPicPr>
            <p:cNvPr id="15" name="Picture 14"/>
            <p:cNvPicPr>
              <a:picLocks noChangeAspect="1"/>
            </p:cNvPicPr>
            <p:nvPr/>
          </p:nvPicPr>
          <p:blipFill>
            <a:blip r:embed="rId5"/>
            <a:stretch>
              <a:fillRect/>
            </a:stretch>
          </p:blipFill>
          <p:spPr>
            <a:xfrm>
              <a:off x="2374035" y="3356829"/>
              <a:ext cx="1694056" cy="1186374"/>
            </a:xfrm>
            <a:prstGeom prst="rect">
              <a:avLst/>
            </a:prstGeom>
          </p:spPr>
        </p:pic>
        <p:pic>
          <p:nvPicPr>
            <p:cNvPr id="16" name="Picture 2" descr="a30946fc-c62e-4ce1-9154-5b71978538de@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257515" y="5232964"/>
              <a:ext cx="2875123" cy="162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37955342-FC15-4E5C-8F61-5A25637F2B78" descr="37955342-FC15-4E5C-8F61-5A25637F2B78"/>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095515" y="527133"/>
              <a:ext cx="3257546" cy="183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2ea8cb0b-a724-48c1-9690-99714a843172@namprd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292534" y="4500671"/>
              <a:ext cx="2100647" cy="118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8"/>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495143" y="2019210"/>
            <a:ext cx="1452282" cy="1246094"/>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555047" y="3130130"/>
            <a:ext cx="1452282" cy="1246094"/>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5" name="TextBox 24">
            <a:extLst>
              <a:ext uri="{FF2B5EF4-FFF2-40B4-BE49-F238E27FC236}">
                <a16:creationId xmlns:a16="http://schemas.microsoft.com/office/drawing/2014/main" id="{0AE040B6-56CB-053D-84F5-15FD703D3449}"/>
              </a:ext>
            </a:extLst>
          </p:cNvPr>
          <p:cNvSpPr txBox="1"/>
          <p:nvPr/>
        </p:nvSpPr>
        <p:spPr>
          <a:xfrm>
            <a:off x="7916574" y="1015800"/>
            <a:ext cx="4369548"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Desacuerdos </a:t>
            </a:r>
          </a:p>
          <a:p>
            <a:pPr algn="ctr"/>
            <a:r>
              <a:rPr lang="es-MX" sz="2800" b="0" i="0" strike="noStrike" cap="none" spc="0" baseline="0" dirty="0">
                <a:solidFill>
                  <a:srgbClr val="000000"/>
                </a:solidFill>
                <a:effectLst/>
                <a:latin typeface="Tahoma"/>
                <a:ea typeface="Tahoma"/>
                <a:cs typeface="Tahoma"/>
              </a:rPr>
              <a:t>sanos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6" name="Footer Placeholder 3">
            <a:extLst>
              <a:ext uri="{FF2B5EF4-FFF2-40B4-BE49-F238E27FC236}">
                <a16:creationId xmlns:a16="http://schemas.microsoft.com/office/drawing/2014/main" id="{F27161E7-BCD6-4844-99A5-9EDB5B83349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27" name="Rectangle 26">
            <a:extLst>
              <a:ext uri="{FF2B5EF4-FFF2-40B4-BE49-F238E27FC236}">
                <a16:creationId xmlns:a16="http://schemas.microsoft.com/office/drawing/2014/main" id="{E2AB436F-9BA8-524A-AB22-CF762920EADB}"/>
              </a:ext>
            </a:extLst>
          </p:cNvPr>
          <p:cNvSpPr/>
          <p:nvPr/>
        </p:nvSpPr>
        <p:spPr>
          <a:xfrm>
            <a:off x="1738875" y="277572"/>
            <a:ext cx="4057529" cy="467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E74DBEE-8542-904F-B3A2-AFB600308A82}"/>
              </a:ext>
            </a:extLst>
          </p:cNvPr>
          <p:cNvSpPr txBox="1"/>
          <p:nvPr/>
        </p:nvSpPr>
        <p:spPr>
          <a:xfrm>
            <a:off x="1555047" y="209799"/>
            <a:ext cx="5304096" cy="646331"/>
          </a:xfrm>
          <a:prstGeom prst="rect">
            <a:avLst/>
          </a:prstGeom>
          <a:noFill/>
        </p:spPr>
        <p:txBody>
          <a:bodyPr wrap="square" rtlCol="0">
            <a:spAutoFit/>
          </a:bodyPr>
          <a:lstStyle/>
          <a:p>
            <a:r>
              <a:rPr lang="es-MX" sz="3600" b="1" dirty="0">
                <a:latin typeface="Marvin Round" panose="02000000000000000000" pitchFamily="2" charset="0"/>
              </a:rPr>
              <a:t>LA CLASE DE HOY</a:t>
            </a:r>
          </a:p>
        </p:txBody>
      </p:sp>
    </p:spTree>
    <p:extLst>
      <p:ext uri="{BB962C8B-B14F-4D97-AF65-F5344CB8AC3E}">
        <p14:creationId xmlns:p14="http://schemas.microsoft.com/office/powerpoint/2010/main" val="319813448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590" y="26633"/>
            <a:ext cx="5444654" cy="1325563"/>
          </a:xfrm>
        </p:spPr>
        <p:txBody>
          <a:bodyPr>
            <a:noAutofit/>
          </a:bodyPr>
          <a:lstStyle/>
          <a:p>
            <a:r>
              <a:rPr lang="es-MX" sz="6000" b="1" i="0" strike="noStrike" cap="none" spc="0" baseline="0" dirty="0">
                <a:solidFill>
                  <a:srgbClr val="000000"/>
                </a:solidFill>
                <a:effectLst/>
                <a:latin typeface="Tahoma"/>
                <a:ea typeface="Tahoma"/>
                <a:cs typeface="Tahoma"/>
              </a:rPr>
              <a:t>Rompimiento</a:t>
            </a:r>
            <a:endParaRPr lang="en-US" sz="60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40411" y="5617874"/>
            <a:ext cx="11886273" cy="106680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¿Está bien romper o terminar con alguien </a:t>
            </a:r>
          </a:p>
          <a:p>
            <a:pPr algn="ctr"/>
            <a:r>
              <a:rPr lang="es-MX" sz="3200" b="1" i="0" strike="noStrike" cap="none" spc="0" baseline="0" dirty="0">
                <a:solidFill>
                  <a:srgbClr val="000000"/>
                </a:solidFill>
                <a:effectLst/>
                <a:latin typeface="Tahoma"/>
                <a:ea typeface="Tahoma"/>
                <a:cs typeface="Tahoma"/>
              </a:rPr>
              <a:t>que no le hace feliz?</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0"/>
            <a:ext cx="2088777" cy="1694330"/>
          </a:xfrm>
          <a:prstGeom prst="rect">
            <a:avLst/>
          </a:prstGeom>
        </p:spPr>
      </p:pic>
      <p:sp>
        <p:nvSpPr>
          <p:cNvPr id="9" name="Rectangle 8"/>
          <p:cNvSpPr/>
          <p:nvPr/>
        </p:nvSpPr>
        <p:spPr>
          <a:xfrm>
            <a:off x="6753163" y="2027363"/>
            <a:ext cx="4847967" cy="1554480"/>
          </a:xfrm>
          <a:prstGeom prst="rect">
            <a:avLst/>
          </a:prstGeom>
        </p:spPr>
        <p:txBody>
          <a:bodyPr wrap="square">
            <a:spAutoFit/>
          </a:bodyPr>
          <a:lstStyle/>
          <a:p>
            <a:pPr algn="ctr"/>
            <a:r>
              <a:rPr lang="es-MX" sz="3200" b="1" i="0" strike="noStrike" cap="none" spc="0" baseline="0">
                <a:solidFill>
                  <a:srgbClr val="000000"/>
                </a:solidFill>
                <a:effectLst/>
                <a:latin typeface="Tahoma"/>
                <a:ea typeface="Tahoma"/>
                <a:cs typeface="Tahoma"/>
              </a:rPr>
              <a:t>Siempre tiene el derecho a decir NO a salir con alguien.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457198" y="4947356"/>
            <a:ext cx="11510009" cy="779929"/>
          </a:xfrm>
          <a:prstGeom prst="rect">
            <a:avLst/>
          </a:prstGeom>
        </p:spPr>
      </p:pic>
      <p:pic>
        <p:nvPicPr>
          <p:cNvPr id="4098" name="Picture 2" descr="f9105f81-4371-4c0a-b7f5-c6701cc4dc21@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287468"/>
            <a:ext cx="9808280" cy="552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l="24870" r="51288" b="51741"/>
          <a:stretch>
            <a:fillRect/>
          </a:stretch>
        </p:blipFill>
        <p:spPr>
          <a:xfrm>
            <a:off x="305727" y="1902332"/>
            <a:ext cx="1871386" cy="2135222"/>
          </a:xfrm>
          <a:prstGeom prst="rect">
            <a:avLst/>
          </a:prstGeom>
        </p:spPr>
      </p:pic>
      <p:sp>
        <p:nvSpPr>
          <p:cNvPr id="11"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28534892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419EE53-3161-0948-9B30-EFFFE23A6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16" name="Picture 15">
            <a:extLst>
              <a:ext uri="{FF2B5EF4-FFF2-40B4-BE49-F238E27FC236}">
                <a16:creationId xmlns:a16="http://schemas.microsoft.com/office/drawing/2014/main" id="{BDB5CACC-9E2B-2147-846D-89596EB2244B}"/>
              </a:ext>
            </a:extLst>
          </p:cNvPr>
          <p:cNvPicPr>
            <a:picLocks noChangeAspect="1"/>
          </p:cNvPicPr>
          <p:nvPr/>
        </p:nvPicPr>
        <p:blipFill>
          <a:blip r:embed="rId4">
            <a:extLst>
              <a:ext uri="{28A0092B-C50C-407E-A947-70E740481C1C}">
                <a14:useLocalDpi xmlns:a14="http://schemas.microsoft.com/office/drawing/2010/main" val="0"/>
              </a:ext>
            </a:extLst>
          </a:blip>
          <a:srcRect l="8705" t="16863" r="71400" b="47582"/>
          <a:stretch>
            <a:fillRect/>
          </a:stretch>
        </p:blipFill>
        <p:spPr>
          <a:xfrm>
            <a:off x="5767759" y="3271398"/>
            <a:ext cx="1983003" cy="1997692"/>
          </a:xfrm>
          <a:prstGeom prst="rect">
            <a:avLst/>
          </a:prstGeom>
        </p:spPr>
      </p:pic>
      <p:pic>
        <p:nvPicPr>
          <p:cNvPr id="17" name="Picture 16">
            <a:extLst>
              <a:ext uri="{FF2B5EF4-FFF2-40B4-BE49-F238E27FC236}">
                <a16:creationId xmlns:a16="http://schemas.microsoft.com/office/drawing/2014/main" id="{C6B5EF3E-052E-E14F-90C4-E9EE6D4FB26A}"/>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6382382" y="1538884"/>
            <a:ext cx="1968870" cy="1890116"/>
          </a:xfrm>
          <a:prstGeom prst="rect">
            <a:avLst/>
          </a:prstGeom>
        </p:spPr>
      </p:pic>
      <p:pic>
        <p:nvPicPr>
          <p:cNvPr id="28" name="Picture 27">
            <a:extLst>
              <a:ext uri="{FF2B5EF4-FFF2-40B4-BE49-F238E27FC236}">
                <a16:creationId xmlns:a16="http://schemas.microsoft.com/office/drawing/2014/main" id="{24337C9C-F9E6-9C47-B8AA-83928574AD3F}"/>
              </a:ext>
            </a:extLst>
          </p:cNvPr>
          <p:cNvPicPr>
            <a:picLocks noChangeAspect="1"/>
          </p:cNvPicPr>
          <p:nvPr/>
        </p:nvPicPr>
        <p:blipFill>
          <a:blip r:embed="rId5">
            <a:extLst>
              <a:ext uri="{28A0092B-C50C-407E-A947-70E740481C1C}">
                <a14:useLocalDpi xmlns:a14="http://schemas.microsoft.com/office/drawing/2010/main" val="0"/>
              </a:ext>
            </a:extLst>
          </a:blip>
          <a:srcRect l="25737" r="21447"/>
          <a:stretch>
            <a:fillRect/>
          </a:stretch>
        </p:blipFill>
        <p:spPr>
          <a:xfrm>
            <a:off x="3713551" y="1934398"/>
            <a:ext cx="2146766" cy="2291139"/>
          </a:xfrm>
          <a:prstGeom prst="rect">
            <a:avLst/>
          </a:prstGeom>
        </p:spPr>
      </p:pic>
      <p:pic>
        <p:nvPicPr>
          <p:cNvPr id="29" name="Picture 28">
            <a:extLst>
              <a:ext uri="{FF2B5EF4-FFF2-40B4-BE49-F238E27FC236}">
                <a16:creationId xmlns:a16="http://schemas.microsoft.com/office/drawing/2014/main" id="{A18440A5-3697-194C-84BC-218F3BDBF22B}"/>
              </a:ext>
            </a:extLst>
          </p:cNvPr>
          <p:cNvPicPr>
            <a:picLocks noChangeAspect="1"/>
          </p:cNvPicPr>
          <p:nvPr/>
        </p:nvPicPr>
        <p:blipFill>
          <a:blip r:embed="rId6">
            <a:extLst>
              <a:ext uri="{28A0092B-C50C-407E-A947-70E740481C1C}">
                <a14:useLocalDpi xmlns:a14="http://schemas.microsoft.com/office/drawing/2010/main" val="0"/>
              </a:ext>
            </a:extLst>
          </a:blip>
          <a:srcRect l="23884" t="2401" r="2915" b="19087"/>
          <a:stretch>
            <a:fillRect/>
          </a:stretch>
        </p:blipFill>
        <p:spPr>
          <a:xfrm>
            <a:off x="8098417" y="2855242"/>
            <a:ext cx="2601159" cy="1572604"/>
          </a:xfrm>
          <a:prstGeom prst="rect">
            <a:avLst/>
          </a:prstGeom>
        </p:spPr>
      </p:pic>
      <p:pic>
        <p:nvPicPr>
          <p:cNvPr id="30" name="Picture 29">
            <a:extLst>
              <a:ext uri="{FF2B5EF4-FFF2-40B4-BE49-F238E27FC236}">
                <a16:creationId xmlns:a16="http://schemas.microsoft.com/office/drawing/2014/main" id="{9DBE191C-67A8-AF46-9E0F-110CA105B2DB}"/>
              </a:ext>
            </a:extLst>
          </p:cNvPr>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31" name="Picture 2" descr="cdae504c-eb7a-44ef-9a85-7acc950b7752@namprd16">
            <a:extLst>
              <a:ext uri="{FF2B5EF4-FFF2-40B4-BE49-F238E27FC236}">
                <a16:creationId xmlns:a16="http://schemas.microsoft.com/office/drawing/2014/main" id="{E503BA39-7B63-074C-B271-37C4B905F7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7710" t="19473" r="19813" b="1159"/>
          <a:stretch>
            <a:fillRect/>
          </a:stretch>
        </p:blipFill>
        <p:spPr bwMode="auto">
          <a:xfrm>
            <a:off x="2310649" y="1282182"/>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31">
            <a:extLst>
              <a:ext uri="{FF2B5EF4-FFF2-40B4-BE49-F238E27FC236}">
                <a16:creationId xmlns:a16="http://schemas.microsoft.com/office/drawing/2014/main" id="{A5A5019F-E928-5F48-886E-A347774536BE}"/>
              </a:ext>
            </a:extLst>
          </p:cNvPr>
          <p:cNvGrpSpPr/>
          <p:nvPr/>
        </p:nvGrpSpPr>
        <p:grpSpPr>
          <a:xfrm>
            <a:off x="2143124" y="12080"/>
            <a:ext cx="8389686" cy="954107"/>
            <a:chOff x="2143124" y="12080"/>
            <a:chExt cx="8389686" cy="954107"/>
          </a:xfrm>
        </p:grpSpPr>
        <p:sp>
          <p:nvSpPr>
            <p:cNvPr id="33" name="Rectangle 32">
              <a:extLst>
                <a:ext uri="{FF2B5EF4-FFF2-40B4-BE49-F238E27FC236}">
                  <a16:creationId xmlns:a16="http://schemas.microsoft.com/office/drawing/2014/main" id="{2B799400-7CE7-1145-8C18-D701B89C571A}"/>
                </a:ext>
              </a:extLst>
            </p:cNvPr>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E49E8DEC-D742-B24F-B510-ABC299D5FDDE}"/>
                </a:ext>
              </a:extLst>
            </p:cNvPr>
            <p:cNvGrpSpPr/>
            <p:nvPr/>
          </p:nvGrpSpPr>
          <p:grpSpPr>
            <a:xfrm>
              <a:off x="2143124" y="12080"/>
              <a:ext cx="8389686" cy="954107"/>
              <a:chOff x="2143134" y="12080"/>
              <a:chExt cx="8121743" cy="954107"/>
            </a:xfrm>
          </p:grpSpPr>
          <p:sp>
            <p:nvSpPr>
              <p:cNvPr id="35" name="Rectangle 34">
                <a:extLst>
                  <a:ext uri="{FF2B5EF4-FFF2-40B4-BE49-F238E27FC236}">
                    <a16:creationId xmlns:a16="http://schemas.microsoft.com/office/drawing/2014/main" id="{1AC88E0B-93CA-5144-8E7B-926BDCF1E9BE}"/>
                  </a:ext>
                </a:extLst>
              </p:cNvPr>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8A8CBC2-2FA9-2146-9831-6679E3200E05}"/>
                  </a:ext>
                </a:extLst>
              </p:cNvPr>
              <p:cNvSpPr txBox="1"/>
              <p:nvPr/>
            </p:nvSpPr>
            <p:spPr>
              <a:xfrm>
                <a:off x="2143134" y="12080"/>
                <a:ext cx="6812179" cy="954107"/>
              </a:xfrm>
              <a:prstGeom prst="rect">
                <a:avLst/>
              </a:prstGeom>
              <a:noFill/>
            </p:spPr>
            <p:txBody>
              <a:bodyPr wrap="square" rtlCol="0">
                <a:spAutoFit/>
              </a:bodyPr>
              <a:lstStyle/>
              <a:p>
                <a:r>
                  <a:rPr lang="es-MX" sz="28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8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37" name="Picture 2" descr="4f9d871a-7f42-41a6-9d44-2b32673f4a0e@namprd16">
            <a:extLst>
              <a:ext uri="{FF2B5EF4-FFF2-40B4-BE49-F238E27FC236}">
                <a16:creationId xmlns:a16="http://schemas.microsoft.com/office/drawing/2014/main" id="{273E29C7-183F-9E4E-9AE5-00E65FFAB404}"/>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30941" y="2908934"/>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a:extLst>
              <a:ext uri="{FF2B5EF4-FFF2-40B4-BE49-F238E27FC236}">
                <a16:creationId xmlns:a16="http://schemas.microsoft.com/office/drawing/2014/main" id="{996E9B32-CC46-164B-A99B-D9E80DD849FC}"/>
              </a:ext>
            </a:extLst>
          </p:cNvPr>
          <p:cNvPicPr>
            <a:picLocks noChangeAspect="1"/>
          </p:cNvPicPr>
          <p:nvPr/>
        </p:nvPicPr>
        <p:blipFill>
          <a:blip r:embed="rId4">
            <a:extLst>
              <a:ext uri="{28A0092B-C50C-407E-A947-70E740481C1C}">
                <a14:useLocalDpi xmlns:a14="http://schemas.microsoft.com/office/drawing/2010/main" val="0"/>
              </a:ext>
            </a:extLst>
          </a:blip>
          <a:srcRect l="35305" t="14053" r="46274" b="54575"/>
          <a:stretch>
            <a:fillRect/>
          </a:stretch>
        </p:blipFill>
        <p:spPr>
          <a:xfrm>
            <a:off x="5592573" y="3415763"/>
            <a:ext cx="2365990" cy="2271351"/>
          </a:xfrm>
          <a:prstGeom prst="rect">
            <a:avLst/>
          </a:prstGeom>
        </p:spPr>
      </p:pic>
      <p:pic>
        <p:nvPicPr>
          <p:cNvPr id="39" name="Picture 38">
            <a:extLst>
              <a:ext uri="{FF2B5EF4-FFF2-40B4-BE49-F238E27FC236}">
                <a16:creationId xmlns:a16="http://schemas.microsoft.com/office/drawing/2014/main" id="{1FFF724E-054D-B049-8227-0B441608D7D7}"/>
              </a:ext>
            </a:extLst>
          </p:cNvPr>
          <p:cNvPicPr>
            <a:picLocks noChangeAspect="1"/>
          </p:cNvPicPr>
          <p:nvPr/>
        </p:nvPicPr>
        <p:blipFill>
          <a:blip r:embed="rId10"/>
          <a:srcRect l="30764" t="37367" r="39395" b="21543"/>
          <a:stretch>
            <a:fillRect/>
          </a:stretch>
        </p:blipFill>
        <p:spPr>
          <a:xfrm>
            <a:off x="4121583" y="1237298"/>
            <a:ext cx="3313076" cy="2576836"/>
          </a:xfrm>
          <a:prstGeom prst="rect">
            <a:avLst/>
          </a:prstGeom>
        </p:spPr>
      </p:pic>
      <p:pic>
        <p:nvPicPr>
          <p:cNvPr id="40" name="Picture 39">
            <a:extLst>
              <a:ext uri="{FF2B5EF4-FFF2-40B4-BE49-F238E27FC236}">
                <a16:creationId xmlns:a16="http://schemas.microsoft.com/office/drawing/2014/main" id="{0FD12C7A-F287-8741-9FBD-BEB89AEF9575}"/>
              </a:ext>
            </a:extLst>
          </p:cNvPr>
          <p:cNvPicPr>
            <a:picLocks noChangeAspect="1"/>
          </p:cNvPicPr>
          <p:nvPr/>
        </p:nvPicPr>
        <p:blipFill>
          <a:blip r:embed="rId11"/>
          <a:srcRect l="21744"/>
          <a:stretch>
            <a:fillRect/>
          </a:stretch>
        </p:blipFill>
        <p:spPr>
          <a:xfrm>
            <a:off x="7943023" y="2776932"/>
            <a:ext cx="2890208" cy="2086207"/>
          </a:xfrm>
          <a:prstGeom prst="rect">
            <a:avLst/>
          </a:prstGeom>
        </p:spPr>
      </p:pic>
      <p:sp>
        <p:nvSpPr>
          <p:cNvPr id="41" name="Footer Placeholder 3">
            <a:extLst>
              <a:ext uri="{FF2B5EF4-FFF2-40B4-BE49-F238E27FC236}">
                <a16:creationId xmlns:a16="http://schemas.microsoft.com/office/drawing/2014/main" id="{BFB2F3DB-3494-944A-89AA-4F94D597F187}"/>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Tree>
    <p:extLst>
      <p:ext uri="{BB962C8B-B14F-4D97-AF65-F5344CB8AC3E}">
        <p14:creationId xmlns:p14="http://schemas.microsoft.com/office/powerpoint/2010/main" val="37571517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890" y="212840"/>
            <a:ext cx="7763510" cy="1325563"/>
          </a:xfrm>
        </p:spPr>
        <p:txBody>
          <a:bodyPr>
            <a:noAutofit/>
          </a:bodyPr>
          <a:lstStyle/>
          <a:p>
            <a:pPr algn="ctr"/>
            <a:r>
              <a:rPr lang="es-MX" sz="3200" b="1" i="0" strike="noStrike" cap="none" spc="0" baseline="0" dirty="0">
                <a:solidFill>
                  <a:srgbClr val="000000"/>
                </a:solidFill>
                <a:effectLst/>
                <a:latin typeface="Tahoma"/>
                <a:ea typeface="Tahoma"/>
                <a:cs typeface="Tahoma"/>
              </a:rPr>
              <a:t>Obtenga ayuda de una persona adulta en quien confía</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0"/>
            <a:ext cx="2088777" cy="1694330"/>
          </a:xfrm>
          <a:prstGeom prst="rect">
            <a:avLst/>
          </a:prstGeom>
        </p:spPr>
      </p:pic>
      <p:sp>
        <p:nvSpPr>
          <p:cNvPr id="8" name="TextBox 7"/>
          <p:cNvSpPr txBox="1"/>
          <p:nvPr/>
        </p:nvSpPr>
        <p:spPr>
          <a:xfrm>
            <a:off x="372110" y="2481580"/>
            <a:ext cx="4926330" cy="289560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¿Quién es una persona adulta en quien confía para ayudarle si necesita terminar o romper con su pareja?</a:t>
            </a:r>
          </a:p>
          <a:p>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10"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pic>
        <p:nvPicPr>
          <p:cNvPr id="18" name="Picture 17">
            <a:extLst>
              <a:ext uri="{FF2B5EF4-FFF2-40B4-BE49-F238E27FC236}">
                <a16:creationId xmlns:a16="http://schemas.microsoft.com/office/drawing/2014/main" id="{0C852E8C-3047-4044-B3AE-07829453B1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7208" y="1626114"/>
            <a:ext cx="5755493" cy="4447426"/>
          </a:xfrm>
          <a:prstGeom prst="rect">
            <a:avLst/>
          </a:prstGeom>
        </p:spPr>
      </p:pic>
      <p:sp>
        <p:nvSpPr>
          <p:cNvPr id="22" name="Freeform 21">
            <a:extLst>
              <a:ext uri="{FF2B5EF4-FFF2-40B4-BE49-F238E27FC236}">
                <a16:creationId xmlns:a16="http://schemas.microsoft.com/office/drawing/2014/main" id="{C8378DC4-066A-1748-AE81-26B071FDD856}"/>
              </a:ext>
            </a:extLst>
          </p:cNvPr>
          <p:cNvSpPr/>
          <p:nvPr/>
        </p:nvSpPr>
        <p:spPr>
          <a:xfrm>
            <a:off x="9812414" y="5082653"/>
            <a:ext cx="1595232" cy="433260"/>
          </a:xfrm>
          <a:custGeom>
            <a:avLst/>
            <a:gdLst>
              <a:gd name="connsiteX0" fmla="*/ 175365 w 1271392"/>
              <a:gd name="connsiteY0" fmla="*/ 43841 h 345306"/>
              <a:gd name="connsiteX1" fmla="*/ 118998 w 1271392"/>
              <a:gd name="connsiteY1" fmla="*/ 56367 h 345306"/>
              <a:gd name="connsiteX2" fmla="*/ 81420 w 1271392"/>
              <a:gd name="connsiteY2" fmla="*/ 68893 h 345306"/>
              <a:gd name="connsiteX3" fmla="*/ 37578 w 1271392"/>
              <a:gd name="connsiteY3" fmla="*/ 81419 h 345306"/>
              <a:gd name="connsiteX4" fmla="*/ 12526 w 1271392"/>
              <a:gd name="connsiteY4" fmla="*/ 118997 h 345306"/>
              <a:gd name="connsiteX5" fmla="*/ 0 w 1271392"/>
              <a:gd name="connsiteY5" fmla="*/ 137786 h 345306"/>
              <a:gd name="connsiteX6" fmla="*/ 6263 w 1271392"/>
              <a:gd name="connsiteY6" fmla="*/ 256784 h 345306"/>
              <a:gd name="connsiteX7" fmla="*/ 12526 w 1271392"/>
              <a:gd name="connsiteY7" fmla="*/ 275573 h 345306"/>
              <a:gd name="connsiteX8" fmla="*/ 31315 w 1271392"/>
              <a:gd name="connsiteY8" fmla="*/ 294362 h 345306"/>
              <a:gd name="connsiteX9" fmla="*/ 56367 w 1271392"/>
              <a:gd name="connsiteY9" fmla="*/ 306888 h 345306"/>
              <a:gd name="connsiteX10" fmla="*/ 118998 w 1271392"/>
              <a:gd name="connsiteY10" fmla="*/ 313151 h 345306"/>
              <a:gd name="connsiteX11" fmla="*/ 187891 w 1271392"/>
              <a:gd name="connsiteY11" fmla="*/ 331940 h 345306"/>
              <a:gd name="connsiteX12" fmla="*/ 237995 w 1271392"/>
              <a:gd name="connsiteY12" fmla="*/ 325677 h 345306"/>
              <a:gd name="connsiteX13" fmla="*/ 263047 w 1271392"/>
              <a:gd name="connsiteY13" fmla="*/ 319414 h 345306"/>
              <a:gd name="connsiteX14" fmla="*/ 319414 w 1271392"/>
              <a:gd name="connsiteY14" fmla="*/ 313151 h 345306"/>
              <a:gd name="connsiteX15" fmla="*/ 375781 w 1271392"/>
              <a:gd name="connsiteY15" fmla="*/ 319414 h 345306"/>
              <a:gd name="connsiteX16" fmla="*/ 394570 w 1271392"/>
              <a:gd name="connsiteY16" fmla="*/ 325677 h 345306"/>
              <a:gd name="connsiteX17" fmla="*/ 482252 w 1271392"/>
              <a:gd name="connsiteY17" fmla="*/ 331940 h 345306"/>
              <a:gd name="connsiteX18" fmla="*/ 519830 w 1271392"/>
              <a:gd name="connsiteY18" fmla="*/ 344466 h 345306"/>
              <a:gd name="connsiteX19" fmla="*/ 588724 w 1271392"/>
              <a:gd name="connsiteY19" fmla="*/ 325677 h 345306"/>
              <a:gd name="connsiteX20" fmla="*/ 638828 w 1271392"/>
              <a:gd name="connsiteY20" fmla="*/ 313151 h 345306"/>
              <a:gd name="connsiteX21" fmla="*/ 663880 w 1271392"/>
              <a:gd name="connsiteY21" fmla="*/ 300625 h 345306"/>
              <a:gd name="connsiteX22" fmla="*/ 701458 w 1271392"/>
              <a:gd name="connsiteY22" fmla="*/ 288099 h 345306"/>
              <a:gd name="connsiteX23" fmla="*/ 764088 w 1271392"/>
              <a:gd name="connsiteY23" fmla="*/ 300625 h 345306"/>
              <a:gd name="connsiteX24" fmla="*/ 839244 w 1271392"/>
              <a:gd name="connsiteY24" fmla="*/ 313151 h 345306"/>
              <a:gd name="connsiteX25" fmla="*/ 895611 w 1271392"/>
              <a:gd name="connsiteY25" fmla="*/ 306888 h 345306"/>
              <a:gd name="connsiteX26" fmla="*/ 970767 w 1271392"/>
              <a:gd name="connsiteY26" fmla="*/ 300625 h 345306"/>
              <a:gd name="connsiteX27" fmla="*/ 989557 w 1271392"/>
              <a:gd name="connsiteY27" fmla="*/ 294362 h 345306"/>
              <a:gd name="connsiteX28" fmla="*/ 1089765 w 1271392"/>
              <a:gd name="connsiteY28" fmla="*/ 288099 h 345306"/>
              <a:gd name="connsiteX29" fmla="*/ 1114817 w 1271392"/>
              <a:gd name="connsiteY29" fmla="*/ 281836 h 345306"/>
              <a:gd name="connsiteX30" fmla="*/ 1152395 w 1271392"/>
              <a:gd name="connsiteY30" fmla="*/ 269310 h 345306"/>
              <a:gd name="connsiteX31" fmla="*/ 1202499 w 1271392"/>
              <a:gd name="connsiteY31" fmla="*/ 263047 h 345306"/>
              <a:gd name="connsiteX32" fmla="*/ 1215025 w 1271392"/>
              <a:gd name="connsiteY32" fmla="*/ 244258 h 345306"/>
              <a:gd name="connsiteX33" fmla="*/ 1233814 w 1271392"/>
              <a:gd name="connsiteY33" fmla="*/ 231732 h 345306"/>
              <a:gd name="connsiteX34" fmla="*/ 1246340 w 1271392"/>
              <a:gd name="connsiteY34" fmla="*/ 181627 h 345306"/>
              <a:gd name="connsiteX35" fmla="*/ 1258866 w 1271392"/>
              <a:gd name="connsiteY35" fmla="*/ 144049 h 345306"/>
              <a:gd name="connsiteX36" fmla="*/ 1265129 w 1271392"/>
              <a:gd name="connsiteY36" fmla="*/ 125260 h 345306"/>
              <a:gd name="connsiteX37" fmla="*/ 1271392 w 1271392"/>
              <a:gd name="connsiteY37" fmla="*/ 106471 h 345306"/>
              <a:gd name="connsiteX38" fmla="*/ 1252603 w 1271392"/>
              <a:gd name="connsiteY38" fmla="*/ 68893 h 345306"/>
              <a:gd name="connsiteX39" fmla="*/ 1246340 w 1271392"/>
              <a:gd name="connsiteY39" fmla="*/ 50104 h 345306"/>
              <a:gd name="connsiteX40" fmla="*/ 1189973 w 1271392"/>
              <a:gd name="connsiteY40" fmla="*/ 18789 h 345306"/>
              <a:gd name="connsiteX41" fmla="*/ 1139869 w 1271392"/>
              <a:gd name="connsiteY41" fmla="*/ 12526 h 345306"/>
              <a:gd name="connsiteX42" fmla="*/ 1102291 w 1271392"/>
              <a:gd name="connsiteY42" fmla="*/ 6263 h 345306"/>
              <a:gd name="connsiteX43" fmla="*/ 789140 w 1271392"/>
              <a:gd name="connsiteY43" fmla="*/ 0 h 345306"/>
              <a:gd name="connsiteX44" fmla="*/ 607513 w 1271392"/>
              <a:gd name="connsiteY44" fmla="*/ 6263 h 345306"/>
              <a:gd name="connsiteX45" fmla="*/ 382044 w 1271392"/>
              <a:gd name="connsiteY45" fmla="*/ 12526 h 345306"/>
              <a:gd name="connsiteX46" fmla="*/ 256784 w 1271392"/>
              <a:gd name="connsiteY46" fmla="*/ 25052 h 345306"/>
              <a:gd name="connsiteX47" fmla="*/ 212943 w 1271392"/>
              <a:gd name="connsiteY47" fmla="*/ 37578 h 345306"/>
              <a:gd name="connsiteX48" fmla="*/ 175365 w 1271392"/>
              <a:gd name="connsiteY48" fmla="*/ 43841 h 34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71392" h="345306">
                <a:moveTo>
                  <a:pt x="175365" y="43841"/>
                </a:moveTo>
                <a:cubicBezTo>
                  <a:pt x="159708" y="46972"/>
                  <a:pt x="137595" y="51408"/>
                  <a:pt x="118998" y="56367"/>
                </a:cubicBezTo>
                <a:cubicBezTo>
                  <a:pt x="106240" y="59769"/>
                  <a:pt x="94229" y="65691"/>
                  <a:pt x="81420" y="68893"/>
                </a:cubicBezTo>
                <a:cubicBezTo>
                  <a:pt x="49962" y="76757"/>
                  <a:pt x="64533" y="72434"/>
                  <a:pt x="37578" y="81419"/>
                </a:cubicBezTo>
                <a:lnTo>
                  <a:pt x="12526" y="118997"/>
                </a:lnTo>
                <a:lnTo>
                  <a:pt x="0" y="137786"/>
                </a:lnTo>
                <a:cubicBezTo>
                  <a:pt x="2088" y="177452"/>
                  <a:pt x="2667" y="217226"/>
                  <a:pt x="6263" y="256784"/>
                </a:cubicBezTo>
                <a:cubicBezTo>
                  <a:pt x="6861" y="263359"/>
                  <a:pt x="8864" y="270080"/>
                  <a:pt x="12526" y="275573"/>
                </a:cubicBezTo>
                <a:cubicBezTo>
                  <a:pt x="17439" y="282943"/>
                  <a:pt x="24108" y="289214"/>
                  <a:pt x="31315" y="294362"/>
                </a:cubicBezTo>
                <a:cubicBezTo>
                  <a:pt x="38912" y="299789"/>
                  <a:pt x="47238" y="304932"/>
                  <a:pt x="56367" y="306888"/>
                </a:cubicBezTo>
                <a:cubicBezTo>
                  <a:pt x="76882" y="311284"/>
                  <a:pt x="98121" y="311063"/>
                  <a:pt x="118998" y="313151"/>
                </a:cubicBezTo>
                <a:cubicBezTo>
                  <a:pt x="166675" y="329043"/>
                  <a:pt x="143629" y="323088"/>
                  <a:pt x="187891" y="331940"/>
                </a:cubicBezTo>
                <a:cubicBezTo>
                  <a:pt x="204592" y="329852"/>
                  <a:pt x="221393" y="328444"/>
                  <a:pt x="237995" y="325677"/>
                </a:cubicBezTo>
                <a:cubicBezTo>
                  <a:pt x="246486" y="324262"/>
                  <a:pt x="254539" y="320723"/>
                  <a:pt x="263047" y="319414"/>
                </a:cubicBezTo>
                <a:cubicBezTo>
                  <a:pt x="281732" y="316539"/>
                  <a:pt x="300625" y="315239"/>
                  <a:pt x="319414" y="313151"/>
                </a:cubicBezTo>
                <a:cubicBezTo>
                  <a:pt x="338203" y="315239"/>
                  <a:pt x="357134" y="316306"/>
                  <a:pt x="375781" y="319414"/>
                </a:cubicBezTo>
                <a:cubicBezTo>
                  <a:pt x="382293" y="320499"/>
                  <a:pt x="388013" y="324906"/>
                  <a:pt x="394570" y="325677"/>
                </a:cubicBezTo>
                <a:cubicBezTo>
                  <a:pt x="423671" y="329101"/>
                  <a:pt x="453025" y="329852"/>
                  <a:pt x="482252" y="331940"/>
                </a:cubicBezTo>
                <a:cubicBezTo>
                  <a:pt x="494778" y="336115"/>
                  <a:pt x="507304" y="348641"/>
                  <a:pt x="519830" y="344466"/>
                </a:cubicBezTo>
                <a:cubicBezTo>
                  <a:pt x="583980" y="323083"/>
                  <a:pt x="531182" y="338956"/>
                  <a:pt x="588724" y="325677"/>
                </a:cubicBezTo>
                <a:cubicBezTo>
                  <a:pt x="605498" y="321806"/>
                  <a:pt x="623430" y="320850"/>
                  <a:pt x="638828" y="313151"/>
                </a:cubicBezTo>
                <a:cubicBezTo>
                  <a:pt x="647179" y="308976"/>
                  <a:pt x="655211" y="304092"/>
                  <a:pt x="663880" y="300625"/>
                </a:cubicBezTo>
                <a:cubicBezTo>
                  <a:pt x="676139" y="295721"/>
                  <a:pt x="701458" y="288099"/>
                  <a:pt x="701458" y="288099"/>
                </a:cubicBezTo>
                <a:cubicBezTo>
                  <a:pt x="722335" y="292274"/>
                  <a:pt x="743088" y="297125"/>
                  <a:pt x="764088" y="300625"/>
                </a:cubicBezTo>
                <a:lnTo>
                  <a:pt x="839244" y="313151"/>
                </a:lnTo>
                <a:lnTo>
                  <a:pt x="895611" y="306888"/>
                </a:lnTo>
                <a:cubicBezTo>
                  <a:pt x="920637" y="304505"/>
                  <a:pt x="945849" y="303947"/>
                  <a:pt x="970767" y="300625"/>
                </a:cubicBezTo>
                <a:cubicBezTo>
                  <a:pt x="977311" y="299752"/>
                  <a:pt x="982991" y="295053"/>
                  <a:pt x="989557" y="294362"/>
                </a:cubicBezTo>
                <a:cubicBezTo>
                  <a:pt x="1022841" y="290858"/>
                  <a:pt x="1056362" y="290187"/>
                  <a:pt x="1089765" y="288099"/>
                </a:cubicBezTo>
                <a:cubicBezTo>
                  <a:pt x="1098116" y="286011"/>
                  <a:pt x="1106572" y="284309"/>
                  <a:pt x="1114817" y="281836"/>
                </a:cubicBezTo>
                <a:cubicBezTo>
                  <a:pt x="1127464" y="278042"/>
                  <a:pt x="1139293" y="270948"/>
                  <a:pt x="1152395" y="269310"/>
                </a:cubicBezTo>
                <a:lnTo>
                  <a:pt x="1202499" y="263047"/>
                </a:lnTo>
                <a:cubicBezTo>
                  <a:pt x="1206674" y="256784"/>
                  <a:pt x="1209702" y="249581"/>
                  <a:pt x="1215025" y="244258"/>
                </a:cubicBezTo>
                <a:cubicBezTo>
                  <a:pt x="1220348" y="238935"/>
                  <a:pt x="1229112" y="237610"/>
                  <a:pt x="1233814" y="231732"/>
                </a:cubicBezTo>
                <a:cubicBezTo>
                  <a:pt x="1239056" y="225179"/>
                  <a:pt x="1245856" y="183401"/>
                  <a:pt x="1246340" y="181627"/>
                </a:cubicBezTo>
                <a:cubicBezTo>
                  <a:pt x="1249814" y="168889"/>
                  <a:pt x="1254691" y="156575"/>
                  <a:pt x="1258866" y="144049"/>
                </a:cubicBezTo>
                <a:lnTo>
                  <a:pt x="1265129" y="125260"/>
                </a:lnTo>
                <a:lnTo>
                  <a:pt x="1271392" y="106471"/>
                </a:lnTo>
                <a:cubicBezTo>
                  <a:pt x="1255650" y="59244"/>
                  <a:pt x="1276885" y="117457"/>
                  <a:pt x="1252603" y="68893"/>
                </a:cubicBezTo>
                <a:cubicBezTo>
                  <a:pt x="1249651" y="62988"/>
                  <a:pt x="1251008" y="54772"/>
                  <a:pt x="1246340" y="50104"/>
                </a:cubicBezTo>
                <a:cubicBezTo>
                  <a:pt x="1234782" y="38546"/>
                  <a:pt x="1209225" y="22289"/>
                  <a:pt x="1189973" y="18789"/>
                </a:cubicBezTo>
                <a:cubicBezTo>
                  <a:pt x="1173413" y="15778"/>
                  <a:pt x="1156531" y="14906"/>
                  <a:pt x="1139869" y="12526"/>
                </a:cubicBezTo>
                <a:cubicBezTo>
                  <a:pt x="1127298" y="10730"/>
                  <a:pt x="1114982" y="6716"/>
                  <a:pt x="1102291" y="6263"/>
                </a:cubicBezTo>
                <a:cubicBezTo>
                  <a:pt x="997953" y="2537"/>
                  <a:pt x="893524" y="2088"/>
                  <a:pt x="789140" y="0"/>
                </a:cubicBezTo>
                <a:lnTo>
                  <a:pt x="607513" y="6263"/>
                </a:lnTo>
                <a:lnTo>
                  <a:pt x="382044" y="12526"/>
                </a:lnTo>
                <a:cubicBezTo>
                  <a:pt x="336079" y="14441"/>
                  <a:pt x="301058" y="19518"/>
                  <a:pt x="256784" y="25052"/>
                </a:cubicBezTo>
                <a:cubicBezTo>
                  <a:pt x="241892" y="30016"/>
                  <a:pt x="228671" y="34957"/>
                  <a:pt x="212943" y="37578"/>
                </a:cubicBezTo>
                <a:cubicBezTo>
                  <a:pt x="208824" y="38264"/>
                  <a:pt x="191022" y="40710"/>
                  <a:pt x="175365" y="4384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475DE2B-A594-A843-985E-0232C631F9A1}"/>
              </a:ext>
            </a:extLst>
          </p:cNvPr>
          <p:cNvSpPr txBox="1"/>
          <p:nvPr/>
        </p:nvSpPr>
        <p:spPr>
          <a:xfrm rot="10800000" flipV="1">
            <a:off x="9920001" y="5143288"/>
            <a:ext cx="1487645" cy="369332"/>
          </a:xfrm>
          <a:prstGeom prst="rect">
            <a:avLst/>
          </a:prstGeom>
          <a:noFill/>
        </p:spPr>
        <p:txBody>
          <a:bodyPr wrap="square" rtlCol="0">
            <a:spAutoFit/>
          </a:bodyPr>
          <a:lstStyle/>
          <a:p>
            <a:r>
              <a:rPr lang="en-US" dirty="0">
                <a:latin typeface="Smoothy" pitchFamily="2" charset="77"/>
              </a:rPr>
              <a:t>¡</a:t>
            </a:r>
            <a:r>
              <a:rPr lang="en-US" dirty="0" err="1">
                <a:latin typeface="Smoothy" pitchFamily="2" charset="77"/>
              </a:rPr>
              <a:t>Sí</a:t>
            </a:r>
            <a:r>
              <a:rPr lang="en-US" dirty="0">
                <a:latin typeface="Smoothy" pitchFamily="2" charset="77"/>
              </a:rPr>
              <a:t>! ¿</a:t>
            </a:r>
            <a:r>
              <a:rPr lang="en-US" dirty="0" err="1">
                <a:latin typeface="Smoothy" pitchFamily="2" charset="77"/>
              </a:rPr>
              <a:t>Estás</a:t>
            </a:r>
            <a:r>
              <a:rPr lang="en-US" dirty="0">
                <a:latin typeface="Smoothy" pitchFamily="2" charset="77"/>
              </a:rPr>
              <a:t> bien?</a:t>
            </a:r>
          </a:p>
        </p:txBody>
      </p:sp>
      <p:sp>
        <p:nvSpPr>
          <p:cNvPr id="9" name="Freeform 8">
            <a:extLst>
              <a:ext uri="{FF2B5EF4-FFF2-40B4-BE49-F238E27FC236}">
                <a16:creationId xmlns:a16="http://schemas.microsoft.com/office/drawing/2014/main" id="{6769740A-31D3-294D-A697-603DD4BA0C13}"/>
              </a:ext>
            </a:extLst>
          </p:cNvPr>
          <p:cNvSpPr/>
          <p:nvPr/>
        </p:nvSpPr>
        <p:spPr>
          <a:xfrm>
            <a:off x="9990247" y="4248268"/>
            <a:ext cx="1198376" cy="482758"/>
          </a:xfrm>
          <a:custGeom>
            <a:avLst/>
            <a:gdLst>
              <a:gd name="connsiteX0" fmla="*/ 102232 w 1198376"/>
              <a:gd name="connsiteY0" fmla="*/ 363489 h 482758"/>
              <a:gd name="connsiteX1" fmla="*/ 56795 w 1198376"/>
              <a:gd name="connsiteY1" fmla="*/ 318052 h 482758"/>
              <a:gd name="connsiteX2" fmla="*/ 39757 w 1198376"/>
              <a:gd name="connsiteY2" fmla="*/ 301014 h 482758"/>
              <a:gd name="connsiteX3" fmla="*/ 17039 w 1198376"/>
              <a:gd name="connsiteY3" fmla="*/ 266937 h 482758"/>
              <a:gd name="connsiteX4" fmla="*/ 5680 w 1198376"/>
              <a:gd name="connsiteY4" fmla="*/ 232860 h 482758"/>
              <a:gd name="connsiteX5" fmla="*/ 0 w 1198376"/>
              <a:gd name="connsiteY5" fmla="*/ 164706 h 482758"/>
              <a:gd name="connsiteX6" fmla="*/ 5680 w 1198376"/>
              <a:gd name="connsiteY6" fmla="*/ 136308 h 482758"/>
              <a:gd name="connsiteX7" fmla="*/ 11359 w 1198376"/>
              <a:gd name="connsiteY7" fmla="*/ 90872 h 482758"/>
              <a:gd name="connsiteX8" fmla="*/ 17039 w 1198376"/>
              <a:gd name="connsiteY8" fmla="*/ 73834 h 482758"/>
              <a:gd name="connsiteX9" fmla="*/ 73834 w 1198376"/>
              <a:gd name="connsiteY9" fmla="*/ 56795 h 482758"/>
              <a:gd name="connsiteX10" fmla="*/ 102232 w 1198376"/>
              <a:gd name="connsiteY10" fmla="*/ 51116 h 482758"/>
              <a:gd name="connsiteX11" fmla="*/ 136309 w 1198376"/>
              <a:gd name="connsiteY11" fmla="*/ 39757 h 482758"/>
              <a:gd name="connsiteX12" fmla="*/ 255578 w 1198376"/>
              <a:gd name="connsiteY12" fmla="*/ 34077 h 482758"/>
              <a:gd name="connsiteX13" fmla="*/ 306694 w 1198376"/>
              <a:gd name="connsiteY13" fmla="*/ 17039 h 482758"/>
              <a:gd name="connsiteX14" fmla="*/ 323732 w 1198376"/>
              <a:gd name="connsiteY14" fmla="*/ 11359 h 482758"/>
              <a:gd name="connsiteX15" fmla="*/ 420284 w 1198376"/>
              <a:gd name="connsiteY15" fmla="*/ 0 h 482758"/>
              <a:gd name="connsiteX16" fmla="*/ 494117 w 1198376"/>
              <a:gd name="connsiteY16" fmla="*/ 5680 h 482758"/>
              <a:gd name="connsiteX17" fmla="*/ 545233 w 1198376"/>
              <a:gd name="connsiteY17" fmla="*/ 11359 h 482758"/>
              <a:gd name="connsiteX18" fmla="*/ 834887 w 1198376"/>
              <a:gd name="connsiteY18" fmla="*/ 17039 h 482758"/>
              <a:gd name="connsiteX19" fmla="*/ 993913 w 1198376"/>
              <a:gd name="connsiteY19" fmla="*/ 28398 h 482758"/>
              <a:gd name="connsiteX20" fmla="*/ 1033670 w 1198376"/>
              <a:gd name="connsiteY20" fmla="*/ 39757 h 482758"/>
              <a:gd name="connsiteX21" fmla="*/ 1062068 w 1198376"/>
              <a:gd name="connsiteY21" fmla="*/ 62475 h 482758"/>
              <a:gd name="connsiteX22" fmla="*/ 1096145 w 1198376"/>
              <a:gd name="connsiteY22" fmla="*/ 73834 h 482758"/>
              <a:gd name="connsiteX23" fmla="*/ 1113183 w 1198376"/>
              <a:gd name="connsiteY23" fmla="*/ 113590 h 482758"/>
              <a:gd name="connsiteX24" fmla="*/ 1124542 w 1198376"/>
              <a:gd name="connsiteY24" fmla="*/ 153347 h 482758"/>
              <a:gd name="connsiteX25" fmla="*/ 1135901 w 1198376"/>
              <a:gd name="connsiteY25" fmla="*/ 176065 h 482758"/>
              <a:gd name="connsiteX26" fmla="*/ 1152940 w 1198376"/>
              <a:gd name="connsiteY26" fmla="*/ 210142 h 482758"/>
              <a:gd name="connsiteX27" fmla="*/ 1164299 w 1198376"/>
              <a:gd name="connsiteY27" fmla="*/ 244219 h 482758"/>
              <a:gd name="connsiteX28" fmla="*/ 1169978 w 1198376"/>
              <a:gd name="connsiteY28" fmla="*/ 261257 h 482758"/>
              <a:gd name="connsiteX29" fmla="*/ 1181337 w 1198376"/>
              <a:gd name="connsiteY29" fmla="*/ 312373 h 482758"/>
              <a:gd name="connsiteX30" fmla="*/ 1192696 w 1198376"/>
              <a:gd name="connsiteY30" fmla="*/ 329412 h 482758"/>
              <a:gd name="connsiteX31" fmla="*/ 1198376 w 1198376"/>
              <a:gd name="connsiteY31" fmla="*/ 346450 h 482758"/>
              <a:gd name="connsiteX32" fmla="*/ 1187017 w 1198376"/>
              <a:gd name="connsiteY32" fmla="*/ 380527 h 482758"/>
              <a:gd name="connsiteX33" fmla="*/ 1181337 w 1198376"/>
              <a:gd name="connsiteY33" fmla="*/ 397566 h 482758"/>
              <a:gd name="connsiteX34" fmla="*/ 1158619 w 1198376"/>
              <a:gd name="connsiteY34" fmla="*/ 431643 h 482758"/>
              <a:gd name="connsiteX35" fmla="*/ 1147260 w 1198376"/>
              <a:gd name="connsiteY35" fmla="*/ 448681 h 482758"/>
              <a:gd name="connsiteX36" fmla="*/ 1113183 w 1198376"/>
              <a:gd name="connsiteY36" fmla="*/ 471399 h 482758"/>
              <a:gd name="connsiteX37" fmla="*/ 1079106 w 1198376"/>
              <a:gd name="connsiteY37" fmla="*/ 482758 h 482758"/>
              <a:gd name="connsiteX38" fmla="*/ 959836 w 1198376"/>
              <a:gd name="connsiteY38" fmla="*/ 471399 h 482758"/>
              <a:gd name="connsiteX39" fmla="*/ 903041 w 1198376"/>
              <a:gd name="connsiteY39" fmla="*/ 460040 h 482758"/>
              <a:gd name="connsiteX40" fmla="*/ 863285 w 1198376"/>
              <a:gd name="connsiteY40" fmla="*/ 454361 h 482758"/>
              <a:gd name="connsiteX41" fmla="*/ 579310 w 1198376"/>
              <a:gd name="connsiteY41" fmla="*/ 454361 h 482758"/>
              <a:gd name="connsiteX42" fmla="*/ 556592 w 1198376"/>
              <a:gd name="connsiteY42" fmla="*/ 448681 h 482758"/>
              <a:gd name="connsiteX43" fmla="*/ 522515 w 1198376"/>
              <a:gd name="connsiteY43" fmla="*/ 443002 h 482758"/>
              <a:gd name="connsiteX44" fmla="*/ 494117 w 1198376"/>
              <a:gd name="connsiteY44" fmla="*/ 431643 h 482758"/>
              <a:gd name="connsiteX45" fmla="*/ 465720 w 1198376"/>
              <a:gd name="connsiteY45" fmla="*/ 425963 h 482758"/>
              <a:gd name="connsiteX46" fmla="*/ 443002 w 1198376"/>
              <a:gd name="connsiteY46" fmla="*/ 420284 h 482758"/>
              <a:gd name="connsiteX47" fmla="*/ 403245 w 1198376"/>
              <a:gd name="connsiteY47" fmla="*/ 414604 h 482758"/>
              <a:gd name="connsiteX48" fmla="*/ 318053 w 1198376"/>
              <a:gd name="connsiteY48" fmla="*/ 403245 h 482758"/>
              <a:gd name="connsiteX49" fmla="*/ 301014 w 1198376"/>
              <a:gd name="connsiteY49" fmla="*/ 397566 h 482758"/>
              <a:gd name="connsiteX50" fmla="*/ 238540 w 1198376"/>
              <a:gd name="connsiteY50" fmla="*/ 386207 h 482758"/>
              <a:gd name="connsiteX51" fmla="*/ 215822 w 1198376"/>
              <a:gd name="connsiteY51" fmla="*/ 380527 h 482758"/>
              <a:gd name="connsiteX52" fmla="*/ 198783 w 1198376"/>
              <a:gd name="connsiteY52" fmla="*/ 374848 h 482758"/>
              <a:gd name="connsiteX53" fmla="*/ 130629 w 1198376"/>
              <a:gd name="connsiteY53" fmla="*/ 363489 h 482758"/>
              <a:gd name="connsiteX54" fmla="*/ 102232 w 1198376"/>
              <a:gd name="connsiteY54" fmla="*/ 363489 h 48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98376" h="482758">
                <a:moveTo>
                  <a:pt x="102232" y="363489"/>
                </a:moveTo>
                <a:lnTo>
                  <a:pt x="56795" y="318052"/>
                </a:lnTo>
                <a:cubicBezTo>
                  <a:pt x="51116" y="312373"/>
                  <a:pt x="44212" y="307697"/>
                  <a:pt x="39757" y="301014"/>
                </a:cubicBezTo>
                <a:cubicBezTo>
                  <a:pt x="32184" y="289655"/>
                  <a:pt x="21356" y="279888"/>
                  <a:pt x="17039" y="266937"/>
                </a:cubicBezTo>
                <a:lnTo>
                  <a:pt x="5680" y="232860"/>
                </a:lnTo>
                <a:cubicBezTo>
                  <a:pt x="3787" y="210142"/>
                  <a:pt x="0" y="187503"/>
                  <a:pt x="0" y="164706"/>
                </a:cubicBezTo>
                <a:cubicBezTo>
                  <a:pt x="0" y="155053"/>
                  <a:pt x="4212" y="145849"/>
                  <a:pt x="5680" y="136308"/>
                </a:cubicBezTo>
                <a:cubicBezTo>
                  <a:pt x="8001" y="121222"/>
                  <a:pt x="8629" y="105889"/>
                  <a:pt x="11359" y="90872"/>
                </a:cubicBezTo>
                <a:cubicBezTo>
                  <a:pt x="12430" y="84982"/>
                  <a:pt x="12167" y="77314"/>
                  <a:pt x="17039" y="73834"/>
                </a:cubicBezTo>
                <a:cubicBezTo>
                  <a:pt x="23431" y="69269"/>
                  <a:pt x="62376" y="59341"/>
                  <a:pt x="73834" y="56795"/>
                </a:cubicBezTo>
                <a:cubicBezTo>
                  <a:pt x="83258" y="54701"/>
                  <a:pt x="92919" y="53656"/>
                  <a:pt x="102232" y="51116"/>
                </a:cubicBezTo>
                <a:cubicBezTo>
                  <a:pt x="113784" y="47966"/>
                  <a:pt x="124349" y="40327"/>
                  <a:pt x="136309" y="39757"/>
                </a:cubicBezTo>
                <a:lnTo>
                  <a:pt x="255578" y="34077"/>
                </a:lnTo>
                <a:lnTo>
                  <a:pt x="306694" y="17039"/>
                </a:lnTo>
                <a:cubicBezTo>
                  <a:pt x="312373" y="15146"/>
                  <a:pt x="317770" y="11901"/>
                  <a:pt x="323732" y="11359"/>
                </a:cubicBezTo>
                <a:cubicBezTo>
                  <a:pt x="397675" y="4638"/>
                  <a:pt x="365581" y="9118"/>
                  <a:pt x="420284" y="0"/>
                </a:cubicBezTo>
                <a:lnTo>
                  <a:pt x="494117" y="5680"/>
                </a:lnTo>
                <a:cubicBezTo>
                  <a:pt x="511190" y="7232"/>
                  <a:pt x="528099" y="10788"/>
                  <a:pt x="545233" y="11359"/>
                </a:cubicBezTo>
                <a:cubicBezTo>
                  <a:pt x="641749" y="14576"/>
                  <a:pt x="738336" y="15146"/>
                  <a:pt x="834887" y="17039"/>
                </a:cubicBezTo>
                <a:cubicBezTo>
                  <a:pt x="890072" y="19798"/>
                  <a:pt x="940511" y="19498"/>
                  <a:pt x="993913" y="28398"/>
                </a:cubicBezTo>
                <a:cubicBezTo>
                  <a:pt x="1008185" y="30777"/>
                  <a:pt x="1020159" y="35253"/>
                  <a:pt x="1033670" y="39757"/>
                </a:cubicBezTo>
                <a:cubicBezTo>
                  <a:pt x="1043136" y="47330"/>
                  <a:pt x="1051426" y="56670"/>
                  <a:pt x="1062068" y="62475"/>
                </a:cubicBezTo>
                <a:cubicBezTo>
                  <a:pt x="1072579" y="68208"/>
                  <a:pt x="1096145" y="73834"/>
                  <a:pt x="1096145" y="73834"/>
                </a:cubicBezTo>
                <a:cubicBezTo>
                  <a:pt x="1109461" y="113786"/>
                  <a:pt x="1092132" y="64471"/>
                  <a:pt x="1113183" y="113590"/>
                </a:cubicBezTo>
                <a:cubicBezTo>
                  <a:pt x="1126918" y="145638"/>
                  <a:pt x="1110128" y="114907"/>
                  <a:pt x="1124542" y="153347"/>
                </a:cubicBezTo>
                <a:cubicBezTo>
                  <a:pt x="1127515" y="161274"/>
                  <a:pt x="1132566" y="168283"/>
                  <a:pt x="1135901" y="176065"/>
                </a:cubicBezTo>
                <a:cubicBezTo>
                  <a:pt x="1150010" y="208984"/>
                  <a:pt x="1131111" y="177398"/>
                  <a:pt x="1152940" y="210142"/>
                </a:cubicBezTo>
                <a:lnTo>
                  <a:pt x="1164299" y="244219"/>
                </a:lnTo>
                <a:cubicBezTo>
                  <a:pt x="1166192" y="249898"/>
                  <a:pt x="1168804" y="255387"/>
                  <a:pt x="1169978" y="261257"/>
                </a:cubicBezTo>
                <a:cubicBezTo>
                  <a:pt x="1170988" y="266305"/>
                  <a:pt x="1178331" y="305359"/>
                  <a:pt x="1181337" y="312373"/>
                </a:cubicBezTo>
                <a:cubicBezTo>
                  <a:pt x="1184026" y="318647"/>
                  <a:pt x="1189643" y="323307"/>
                  <a:pt x="1192696" y="329412"/>
                </a:cubicBezTo>
                <a:cubicBezTo>
                  <a:pt x="1195373" y="334767"/>
                  <a:pt x="1196483" y="340771"/>
                  <a:pt x="1198376" y="346450"/>
                </a:cubicBezTo>
                <a:lnTo>
                  <a:pt x="1187017" y="380527"/>
                </a:lnTo>
                <a:cubicBezTo>
                  <a:pt x="1185124" y="386207"/>
                  <a:pt x="1184658" y="392585"/>
                  <a:pt x="1181337" y="397566"/>
                </a:cubicBezTo>
                <a:lnTo>
                  <a:pt x="1158619" y="431643"/>
                </a:lnTo>
                <a:cubicBezTo>
                  <a:pt x="1154833" y="437322"/>
                  <a:pt x="1152939" y="444895"/>
                  <a:pt x="1147260" y="448681"/>
                </a:cubicBezTo>
                <a:cubicBezTo>
                  <a:pt x="1135901" y="456254"/>
                  <a:pt x="1126134" y="467082"/>
                  <a:pt x="1113183" y="471399"/>
                </a:cubicBezTo>
                <a:lnTo>
                  <a:pt x="1079106" y="482758"/>
                </a:lnTo>
                <a:lnTo>
                  <a:pt x="959836" y="471399"/>
                </a:lnTo>
                <a:cubicBezTo>
                  <a:pt x="902653" y="465046"/>
                  <a:pt x="947374" y="468101"/>
                  <a:pt x="903041" y="460040"/>
                </a:cubicBezTo>
                <a:cubicBezTo>
                  <a:pt x="889870" y="457645"/>
                  <a:pt x="876537" y="456254"/>
                  <a:pt x="863285" y="454361"/>
                </a:cubicBezTo>
                <a:cubicBezTo>
                  <a:pt x="725123" y="459478"/>
                  <a:pt x="710991" y="464115"/>
                  <a:pt x="579310" y="454361"/>
                </a:cubicBezTo>
                <a:cubicBezTo>
                  <a:pt x="571526" y="453784"/>
                  <a:pt x="564246" y="450212"/>
                  <a:pt x="556592" y="448681"/>
                </a:cubicBezTo>
                <a:cubicBezTo>
                  <a:pt x="545300" y="446423"/>
                  <a:pt x="533874" y="444895"/>
                  <a:pt x="522515" y="443002"/>
                </a:cubicBezTo>
                <a:cubicBezTo>
                  <a:pt x="513049" y="439216"/>
                  <a:pt x="503882" y="434573"/>
                  <a:pt x="494117" y="431643"/>
                </a:cubicBezTo>
                <a:cubicBezTo>
                  <a:pt x="484871" y="428869"/>
                  <a:pt x="475143" y="428057"/>
                  <a:pt x="465720" y="425963"/>
                </a:cubicBezTo>
                <a:cubicBezTo>
                  <a:pt x="458100" y="424270"/>
                  <a:pt x="450682" y="421680"/>
                  <a:pt x="443002" y="420284"/>
                </a:cubicBezTo>
                <a:cubicBezTo>
                  <a:pt x="429831" y="417889"/>
                  <a:pt x="416476" y="416640"/>
                  <a:pt x="403245" y="414604"/>
                </a:cubicBezTo>
                <a:cubicBezTo>
                  <a:pt x="336974" y="404409"/>
                  <a:pt x="403366" y="412725"/>
                  <a:pt x="318053" y="403245"/>
                </a:cubicBezTo>
                <a:cubicBezTo>
                  <a:pt x="312373" y="401352"/>
                  <a:pt x="306822" y="399018"/>
                  <a:pt x="301014" y="397566"/>
                </a:cubicBezTo>
                <a:cubicBezTo>
                  <a:pt x="276622" y="391468"/>
                  <a:pt x="263891" y="391277"/>
                  <a:pt x="238540" y="386207"/>
                </a:cubicBezTo>
                <a:cubicBezTo>
                  <a:pt x="230886" y="384676"/>
                  <a:pt x="223327" y="382671"/>
                  <a:pt x="215822" y="380527"/>
                </a:cubicBezTo>
                <a:cubicBezTo>
                  <a:pt x="210066" y="378882"/>
                  <a:pt x="204654" y="376022"/>
                  <a:pt x="198783" y="374848"/>
                </a:cubicBezTo>
                <a:cubicBezTo>
                  <a:pt x="176199" y="370331"/>
                  <a:pt x="153347" y="367275"/>
                  <a:pt x="130629" y="363489"/>
                </a:cubicBezTo>
                <a:lnTo>
                  <a:pt x="102232" y="3634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2E70589-9540-E44B-BC2E-04ACF219C5B3}"/>
              </a:ext>
            </a:extLst>
          </p:cNvPr>
          <p:cNvSpPr txBox="1"/>
          <p:nvPr/>
        </p:nvSpPr>
        <p:spPr>
          <a:xfrm rot="10800000" flipV="1">
            <a:off x="9640713" y="4235808"/>
            <a:ext cx="2021988" cy="584775"/>
          </a:xfrm>
          <a:prstGeom prst="rect">
            <a:avLst/>
          </a:prstGeom>
          <a:noFill/>
        </p:spPr>
        <p:txBody>
          <a:bodyPr wrap="square" rtlCol="0">
            <a:spAutoFit/>
          </a:bodyPr>
          <a:lstStyle/>
          <a:p>
            <a:pPr algn="ctr"/>
            <a:r>
              <a:rPr lang="en-US" sz="1600" dirty="0">
                <a:latin typeface="Smoothy" pitchFamily="2" charset="77"/>
              </a:rPr>
              <a:t>Hola. ¿Podemos </a:t>
            </a:r>
          </a:p>
          <a:p>
            <a:pPr algn="ctr"/>
            <a:r>
              <a:rPr lang="en-US" sz="1600" dirty="0" err="1">
                <a:latin typeface="Smoothy" pitchFamily="2" charset="77"/>
              </a:rPr>
              <a:t>hablar</a:t>
            </a:r>
            <a:r>
              <a:rPr lang="en-US" sz="1600" dirty="0">
                <a:latin typeface="Smoothy" pitchFamily="2" charset="77"/>
              </a:rPr>
              <a:t>?</a:t>
            </a:r>
          </a:p>
        </p:txBody>
      </p:sp>
      <p:sp>
        <p:nvSpPr>
          <p:cNvPr id="24" name="Freeform 23">
            <a:extLst>
              <a:ext uri="{FF2B5EF4-FFF2-40B4-BE49-F238E27FC236}">
                <a16:creationId xmlns:a16="http://schemas.microsoft.com/office/drawing/2014/main" id="{E7D66505-D63F-E14A-AB06-F2EA31642A7F}"/>
              </a:ext>
            </a:extLst>
          </p:cNvPr>
          <p:cNvSpPr/>
          <p:nvPr/>
        </p:nvSpPr>
        <p:spPr>
          <a:xfrm>
            <a:off x="8627165" y="3526971"/>
            <a:ext cx="1096144" cy="1556184"/>
          </a:xfrm>
          <a:custGeom>
            <a:avLst/>
            <a:gdLst>
              <a:gd name="connsiteX0" fmla="*/ 17039 w 1096144"/>
              <a:gd name="connsiteY0" fmla="*/ 1209735 h 1556184"/>
              <a:gd name="connsiteX1" fmla="*/ 136308 w 1096144"/>
              <a:gd name="connsiteY1" fmla="*/ 1107504 h 1556184"/>
              <a:gd name="connsiteX2" fmla="*/ 153347 w 1096144"/>
              <a:gd name="connsiteY2" fmla="*/ 1090465 h 1556184"/>
              <a:gd name="connsiteX3" fmla="*/ 170385 w 1096144"/>
              <a:gd name="connsiteY3" fmla="*/ 1067747 h 1556184"/>
              <a:gd name="connsiteX4" fmla="*/ 227180 w 1096144"/>
              <a:gd name="connsiteY4" fmla="*/ 1033670 h 1556184"/>
              <a:gd name="connsiteX5" fmla="*/ 261257 w 1096144"/>
              <a:gd name="connsiteY5" fmla="*/ 1010952 h 1556184"/>
              <a:gd name="connsiteX6" fmla="*/ 272616 w 1096144"/>
              <a:gd name="connsiteY6" fmla="*/ 993913 h 1556184"/>
              <a:gd name="connsiteX7" fmla="*/ 289655 w 1096144"/>
              <a:gd name="connsiteY7" fmla="*/ 976875 h 1556184"/>
              <a:gd name="connsiteX8" fmla="*/ 295334 w 1096144"/>
              <a:gd name="connsiteY8" fmla="*/ 959836 h 1556184"/>
              <a:gd name="connsiteX9" fmla="*/ 329411 w 1096144"/>
              <a:gd name="connsiteY9" fmla="*/ 925759 h 1556184"/>
              <a:gd name="connsiteX10" fmla="*/ 357809 w 1096144"/>
              <a:gd name="connsiteY10" fmla="*/ 897362 h 1556184"/>
              <a:gd name="connsiteX11" fmla="*/ 391886 w 1096144"/>
              <a:gd name="connsiteY11" fmla="*/ 874644 h 1556184"/>
              <a:gd name="connsiteX12" fmla="*/ 414604 w 1096144"/>
              <a:gd name="connsiteY12" fmla="*/ 840567 h 1556184"/>
              <a:gd name="connsiteX13" fmla="*/ 420283 w 1096144"/>
              <a:gd name="connsiteY13" fmla="*/ 823528 h 1556184"/>
              <a:gd name="connsiteX14" fmla="*/ 431642 w 1096144"/>
              <a:gd name="connsiteY14" fmla="*/ 806490 h 1556184"/>
              <a:gd name="connsiteX15" fmla="*/ 443001 w 1096144"/>
              <a:gd name="connsiteY15" fmla="*/ 772413 h 1556184"/>
              <a:gd name="connsiteX16" fmla="*/ 448681 w 1096144"/>
              <a:gd name="connsiteY16" fmla="*/ 755374 h 1556184"/>
              <a:gd name="connsiteX17" fmla="*/ 460040 w 1096144"/>
              <a:gd name="connsiteY17" fmla="*/ 738336 h 1556184"/>
              <a:gd name="connsiteX18" fmla="*/ 494117 w 1096144"/>
              <a:gd name="connsiteY18" fmla="*/ 704259 h 1556184"/>
              <a:gd name="connsiteX19" fmla="*/ 511155 w 1096144"/>
              <a:gd name="connsiteY19" fmla="*/ 681541 h 1556184"/>
              <a:gd name="connsiteX20" fmla="*/ 522515 w 1096144"/>
              <a:gd name="connsiteY20" fmla="*/ 670182 h 1556184"/>
              <a:gd name="connsiteX21" fmla="*/ 550912 w 1096144"/>
              <a:gd name="connsiteY21" fmla="*/ 636105 h 1556184"/>
              <a:gd name="connsiteX22" fmla="*/ 579310 w 1096144"/>
              <a:gd name="connsiteY22" fmla="*/ 584989 h 1556184"/>
              <a:gd name="connsiteX23" fmla="*/ 602028 w 1096144"/>
              <a:gd name="connsiteY23" fmla="*/ 550912 h 1556184"/>
              <a:gd name="connsiteX24" fmla="*/ 613387 w 1096144"/>
              <a:gd name="connsiteY24" fmla="*/ 533874 h 1556184"/>
              <a:gd name="connsiteX25" fmla="*/ 630425 w 1096144"/>
              <a:gd name="connsiteY25" fmla="*/ 522515 h 1556184"/>
              <a:gd name="connsiteX26" fmla="*/ 653143 w 1096144"/>
              <a:gd name="connsiteY26" fmla="*/ 471399 h 1556184"/>
              <a:gd name="connsiteX27" fmla="*/ 658823 w 1096144"/>
              <a:gd name="connsiteY27" fmla="*/ 454361 h 1556184"/>
              <a:gd name="connsiteX28" fmla="*/ 664502 w 1096144"/>
              <a:gd name="connsiteY28" fmla="*/ 437322 h 1556184"/>
              <a:gd name="connsiteX29" fmla="*/ 670182 w 1096144"/>
              <a:gd name="connsiteY29" fmla="*/ 397566 h 1556184"/>
              <a:gd name="connsiteX30" fmla="*/ 675861 w 1096144"/>
              <a:gd name="connsiteY30" fmla="*/ 369168 h 1556184"/>
              <a:gd name="connsiteX31" fmla="*/ 681541 w 1096144"/>
              <a:gd name="connsiteY31" fmla="*/ 329412 h 1556184"/>
              <a:gd name="connsiteX32" fmla="*/ 692900 w 1096144"/>
              <a:gd name="connsiteY32" fmla="*/ 295335 h 1556184"/>
              <a:gd name="connsiteX33" fmla="*/ 704259 w 1096144"/>
              <a:gd name="connsiteY33" fmla="*/ 261258 h 1556184"/>
              <a:gd name="connsiteX34" fmla="*/ 715618 w 1096144"/>
              <a:gd name="connsiteY34" fmla="*/ 227181 h 1556184"/>
              <a:gd name="connsiteX35" fmla="*/ 721297 w 1096144"/>
              <a:gd name="connsiteY35" fmla="*/ 210142 h 1556184"/>
              <a:gd name="connsiteX36" fmla="*/ 744015 w 1096144"/>
              <a:gd name="connsiteY36" fmla="*/ 159027 h 1556184"/>
              <a:gd name="connsiteX37" fmla="*/ 755374 w 1096144"/>
              <a:gd name="connsiteY37" fmla="*/ 124949 h 1556184"/>
              <a:gd name="connsiteX38" fmla="*/ 766733 w 1096144"/>
              <a:gd name="connsiteY38" fmla="*/ 79513 h 1556184"/>
              <a:gd name="connsiteX39" fmla="*/ 772413 w 1096144"/>
              <a:gd name="connsiteY39" fmla="*/ 62475 h 1556184"/>
              <a:gd name="connsiteX40" fmla="*/ 778092 w 1096144"/>
              <a:gd name="connsiteY40" fmla="*/ 39757 h 1556184"/>
              <a:gd name="connsiteX41" fmla="*/ 783772 w 1096144"/>
              <a:gd name="connsiteY41" fmla="*/ 22718 h 1556184"/>
              <a:gd name="connsiteX42" fmla="*/ 823528 w 1096144"/>
              <a:gd name="connsiteY42" fmla="*/ 0 h 1556184"/>
              <a:gd name="connsiteX43" fmla="*/ 908721 w 1096144"/>
              <a:gd name="connsiteY43" fmla="*/ 5680 h 1556184"/>
              <a:gd name="connsiteX44" fmla="*/ 954157 w 1096144"/>
              <a:gd name="connsiteY44" fmla="*/ 17039 h 1556184"/>
              <a:gd name="connsiteX45" fmla="*/ 1005272 w 1096144"/>
              <a:gd name="connsiteY45" fmla="*/ 39757 h 1556184"/>
              <a:gd name="connsiteX46" fmla="*/ 1027990 w 1096144"/>
              <a:gd name="connsiteY46" fmla="*/ 45436 h 1556184"/>
              <a:gd name="connsiteX47" fmla="*/ 1056388 w 1096144"/>
              <a:gd name="connsiteY47" fmla="*/ 62475 h 1556184"/>
              <a:gd name="connsiteX48" fmla="*/ 1073426 w 1096144"/>
              <a:gd name="connsiteY48" fmla="*/ 68154 h 1556184"/>
              <a:gd name="connsiteX49" fmla="*/ 1084785 w 1096144"/>
              <a:gd name="connsiteY49" fmla="*/ 90872 h 1556184"/>
              <a:gd name="connsiteX50" fmla="*/ 1090465 w 1096144"/>
              <a:gd name="connsiteY50" fmla="*/ 136309 h 1556184"/>
              <a:gd name="connsiteX51" fmla="*/ 1096144 w 1096144"/>
              <a:gd name="connsiteY51" fmla="*/ 164706 h 1556184"/>
              <a:gd name="connsiteX52" fmla="*/ 1090465 w 1096144"/>
              <a:gd name="connsiteY52" fmla="*/ 408925 h 1556184"/>
              <a:gd name="connsiteX53" fmla="*/ 1079106 w 1096144"/>
              <a:gd name="connsiteY53" fmla="*/ 454361 h 1556184"/>
              <a:gd name="connsiteX54" fmla="*/ 1067747 w 1096144"/>
              <a:gd name="connsiteY54" fmla="*/ 471399 h 1556184"/>
              <a:gd name="connsiteX55" fmla="*/ 1056388 w 1096144"/>
              <a:gd name="connsiteY55" fmla="*/ 505476 h 1556184"/>
              <a:gd name="connsiteX56" fmla="*/ 1027990 w 1096144"/>
              <a:gd name="connsiteY56" fmla="*/ 556592 h 1556184"/>
              <a:gd name="connsiteX57" fmla="*/ 1016631 w 1096144"/>
              <a:gd name="connsiteY57" fmla="*/ 584989 h 1556184"/>
              <a:gd name="connsiteX58" fmla="*/ 976875 w 1096144"/>
              <a:gd name="connsiteY58" fmla="*/ 641784 h 1556184"/>
              <a:gd name="connsiteX59" fmla="*/ 948477 w 1096144"/>
              <a:gd name="connsiteY59" fmla="*/ 687220 h 1556184"/>
              <a:gd name="connsiteX60" fmla="*/ 931439 w 1096144"/>
              <a:gd name="connsiteY60" fmla="*/ 698579 h 1556184"/>
              <a:gd name="connsiteX61" fmla="*/ 903041 w 1096144"/>
              <a:gd name="connsiteY61" fmla="*/ 738336 h 1556184"/>
              <a:gd name="connsiteX62" fmla="*/ 891682 w 1096144"/>
              <a:gd name="connsiteY62" fmla="*/ 755374 h 1556184"/>
              <a:gd name="connsiteX63" fmla="*/ 874644 w 1096144"/>
              <a:gd name="connsiteY63" fmla="*/ 772413 h 1556184"/>
              <a:gd name="connsiteX64" fmla="*/ 863285 w 1096144"/>
              <a:gd name="connsiteY64" fmla="*/ 789451 h 1556184"/>
              <a:gd name="connsiteX65" fmla="*/ 846246 w 1096144"/>
              <a:gd name="connsiteY65" fmla="*/ 800810 h 1556184"/>
              <a:gd name="connsiteX66" fmla="*/ 817849 w 1096144"/>
              <a:gd name="connsiteY66" fmla="*/ 834887 h 1556184"/>
              <a:gd name="connsiteX67" fmla="*/ 806490 w 1096144"/>
              <a:gd name="connsiteY67" fmla="*/ 851926 h 1556184"/>
              <a:gd name="connsiteX68" fmla="*/ 789451 w 1096144"/>
              <a:gd name="connsiteY68" fmla="*/ 874644 h 1556184"/>
              <a:gd name="connsiteX69" fmla="*/ 755374 w 1096144"/>
              <a:gd name="connsiteY69" fmla="*/ 925759 h 1556184"/>
              <a:gd name="connsiteX70" fmla="*/ 744015 w 1096144"/>
              <a:gd name="connsiteY70" fmla="*/ 942798 h 1556184"/>
              <a:gd name="connsiteX71" fmla="*/ 709938 w 1096144"/>
              <a:gd name="connsiteY71" fmla="*/ 988234 h 1556184"/>
              <a:gd name="connsiteX72" fmla="*/ 692900 w 1096144"/>
              <a:gd name="connsiteY72" fmla="*/ 1010952 h 1556184"/>
              <a:gd name="connsiteX73" fmla="*/ 681541 w 1096144"/>
              <a:gd name="connsiteY73" fmla="*/ 1027990 h 1556184"/>
              <a:gd name="connsiteX74" fmla="*/ 647464 w 1096144"/>
              <a:gd name="connsiteY74" fmla="*/ 1062068 h 1556184"/>
              <a:gd name="connsiteX75" fmla="*/ 630425 w 1096144"/>
              <a:gd name="connsiteY75" fmla="*/ 1084786 h 1556184"/>
              <a:gd name="connsiteX76" fmla="*/ 596348 w 1096144"/>
              <a:gd name="connsiteY76" fmla="*/ 1118863 h 1556184"/>
              <a:gd name="connsiteX77" fmla="*/ 567951 w 1096144"/>
              <a:gd name="connsiteY77" fmla="*/ 1152940 h 1556184"/>
              <a:gd name="connsiteX78" fmla="*/ 539553 w 1096144"/>
              <a:gd name="connsiteY78" fmla="*/ 1192696 h 1556184"/>
              <a:gd name="connsiteX79" fmla="*/ 522515 w 1096144"/>
              <a:gd name="connsiteY79" fmla="*/ 1215414 h 1556184"/>
              <a:gd name="connsiteX80" fmla="*/ 505476 w 1096144"/>
              <a:gd name="connsiteY80" fmla="*/ 1232453 h 1556184"/>
              <a:gd name="connsiteX81" fmla="*/ 494117 w 1096144"/>
              <a:gd name="connsiteY81" fmla="*/ 1249491 h 1556184"/>
              <a:gd name="connsiteX82" fmla="*/ 477078 w 1096144"/>
              <a:gd name="connsiteY82" fmla="*/ 1260850 h 1556184"/>
              <a:gd name="connsiteX83" fmla="*/ 454360 w 1096144"/>
              <a:gd name="connsiteY83" fmla="*/ 1311966 h 1556184"/>
              <a:gd name="connsiteX84" fmla="*/ 448681 w 1096144"/>
              <a:gd name="connsiteY84" fmla="*/ 1329004 h 1556184"/>
              <a:gd name="connsiteX85" fmla="*/ 425963 w 1096144"/>
              <a:gd name="connsiteY85" fmla="*/ 1363081 h 1556184"/>
              <a:gd name="connsiteX86" fmla="*/ 408924 w 1096144"/>
              <a:gd name="connsiteY86" fmla="*/ 1397158 h 1556184"/>
              <a:gd name="connsiteX87" fmla="*/ 374847 w 1096144"/>
              <a:gd name="connsiteY87" fmla="*/ 1425556 h 1556184"/>
              <a:gd name="connsiteX88" fmla="*/ 357809 w 1096144"/>
              <a:gd name="connsiteY88" fmla="*/ 1448274 h 1556184"/>
              <a:gd name="connsiteX89" fmla="*/ 306693 w 1096144"/>
              <a:gd name="connsiteY89" fmla="*/ 1476671 h 1556184"/>
              <a:gd name="connsiteX90" fmla="*/ 272616 w 1096144"/>
              <a:gd name="connsiteY90" fmla="*/ 1499389 h 1556184"/>
              <a:gd name="connsiteX91" fmla="*/ 255578 w 1096144"/>
              <a:gd name="connsiteY91" fmla="*/ 1510748 h 1556184"/>
              <a:gd name="connsiteX92" fmla="*/ 221501 w 1096144"/>
              <a:gd name="connsiteY92" fmla="*/ 1522107 h 1556184"/>
              <a:gd name="connsiteX93" fmla="*/ 204462 w 1096144"/>
              <a:gd name="connsiteY93" fmla="*/ 1527787 h 1556184"/>
              <a:gd name="connsiteX94" fmla="*/ 187424 w 1096144"/>
              <a:gd name="connsiteY94" fmla="*/ 1539146 h 1556184"/>
              <a:gd name="connsiteX95" fmla="*/ 164706 w 1096144"/>
              <a:gd name="connsiteY95" fmla="*/ 1544825 h 1556184"/>
              <a:gd name="connsiteX96" fmla="*/ 130629 w 1096144"/>
              <a:gd name="connsiteY96" fmla="*/ 1556184 h 1556184"/>
              <a:gd name="connsiteX97" fmla="*/ 113590 w 1096144"/>
              <a:gd name="connsiteY97" fmla="*/ 1550505 h 1556184"/>
              <a:gd name="connsiteX98" fmla="*/ 62475 w 1096144"/>
              <a:gd name="connsiteY98" fmla="*/ 1539146 h 1556184"/>
              <a:gd name="connsiteX99" fmla="*/ 45436 w 1096144"/>
              <a:gd name="connsiteY99" fmla="*/ 1533466 h 1556184"/>
              <a:gd name="connsiteX100" fmla="*/ 28398 w 1096144"/>
              <a:gd name="connsiteY100" fmla="*/ 1522107 h 1556184"/>
              <a:gd name="connsiteX101" fmla="*/ 17039 w 1096144"/>
              <a:gd name="connsiteY101" fmla="*/ 1476671 h 1556184"/>
              <a:gd name="connsiteX102" fmla="*/ 0 w 1096144"/>
              <a:gd name="connsiteY102" fmla="*/ 1436915 h 1556184"/>
              <a:gd name="connsiteX103" fmla="*/ 5680 w 1096144"/>
              <a:gd name="connsiteY103" fmla="*/ 1346043 h 1556184"/>
              <a:gd name="connsiteX104" fmla="*/ 17039 w 1096144"/>
              <a:gd name="connsiteY104" fmla="*/ 1294927 h 1556184"/>
              <a:gd name="connsiteX105" fmla="*/ 11359 w 1096144"/>
              <a:gd name="connsiteY105" fmla="*/ 1260850 h 1556184"/>
              <a:gd name="connsiteX106" fmla="*/ 17039 w 1096144"/>
              <a:gd name="connsiteY106" fmla="*/ 1209735 h 155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096144" h="1556184">
                <a:moveTo>
                  <a:pt x="17039" y="1209735"/>
                </a:moveTo>
                <a:cubicBezTo>
                  <a:pt x="37864" y="1184177"/>
                  <a:pt x="96901" y="1141985"/>
                  <a:pt x="136308" y="1107504"/>
                </a:cubicBezTo>
                <a:cubicBezTo>
                  <a:pt x="142353" y="1102215"/>
                  <a:pt x="148120" y="1096564"/>
                  <a:pt x="153347" y="1090465"/>
                </a:cubicBezTo>
                <a:cubicBezTo>
                  <a:pt x="159507" y="1083278"/>
                  <a:pt x="163310" y="1074036"/>
                  <a:pt x="170385" y="1067747"/>
                </a:cubicBezTo>
                <a:cubicBezTo>
                  <a:pt x="199369" y="1041983"/>
                  <a:pt x="199779" y="1050111"/>
                  <a:pt x="227180" y="1033670"/>
                </a:cubicBezTo>
                <a:cubicBezTo>
                  <a:pt x="238886" y="1026646"/>
                  <a:pt x="261257" y="1010952"/>
                  <a:pt x="261257" y="1010952"/>
                </a:cubicBezTo>
                <a:cubicBezTo>
                  <a:pt x="265043" y="1005272"/>
                  <a:pt x="268246" y="999157"/>
                  <a:pt x="272616" y="993913"/>
                </a:cubicBezTo>
                <a:cubicBezTo>
                  <a:pt x="277758" y="987743"/>
                  <a:pt x="285200" y="983558"/>
                  <a:pt x="289655" y="976875"/>
                </a:cubicBezTo>
                <a:cubicBezTo>
                  <a:pt x="292976" y="971894"/>
                  <a:pt x="291658" y="964562"/>
                  <a:pt x="295334" y="959836"/>
                </a:cubicBezTo>
                <a:cubicBezTo>
                  <a:pt x="305196" y="947156"/>
                  <a:pt x="320500" y="939125"/>
                  <a:pt x="329411" y="925759"/>
                </a:cubicBezTo>
                <a:cubicBezTo>
                  <a:pt x="350238" y="894520"/>
                  <a:pt x="329409" y="921029"/>
                  <a:pt x="357809" y="897362"/>
                </a:cubicBezTo>
                <a:cubicBezTo>
                  <a:pt x="386172" y="873726"/>
                  <a:pt x="361941" y="884624"/>
                  <a:pt x="391886" y="874644"/>
                </a:cubicBezTo>
                <a:cubicBezTo>
                  <a:pt x="399459" y="863285"/>
                  <a:pt x="410287" y="853518"/>
                  <a:pt x="414604" y="840567"/>
                </a:cubicBezTo>
                <a:cubicBezTo>
                  <a:pt x="416497" y="834887"/>
                  <a:pt x="417606" y="828883"/>
                  <a:pt x="420283" y="823528"/>
                </a:cubicBezTo>
                <a:cubicBezTo>
                  <a:pt x="423336" y="817423"/>
                  <a:pt x="428870" y="812727"/>
                  <a:pt x="431642" y="806490"/>
                </a:cubicBezTo>
                <a:cubicBezTo>
                  <a:pt x="436505" y="795549"/>
                  <a:pt x="439215" y="783772"/>
                  <a:pt x="443001" y="772413"/>
                </a:cubicBezTo>
                <a:cubicBezTo>
                  <a:pt x="444894" y="766733"/>
                  <a:pt x="445360" y="760355"/>
                  <a:pt x="448681" y="755374"/>
                </a:cubicBezTo>
                <a:cubicBezTo>
                  <a:pt x="452467" y="749695"/>
                  <a:pt x="455505" y="743438"/>
                  <a:pt x="460040" y="738336"/>
                </a:cubicBezTo>
                <a:cubicBezTo>
                  <a:pt x="470712" y="726330"/>
                  <a:pt x="484479" y="717110"/>
                  <a:pt x="494117" y="704259"/>
                </a:cubicBezTo>
                <a:cubicBezTo>
                  <a:pt x="499796" y="696686"/>
                  <a:pt x="505095" y="688813"/>
                  <a:pt x="511155" y="681541"/>
                </a:cubicBezTo>
                <a:cubicBezTo>
                  <a:pt x="514583" y="677427"/>
                  <a:pt x="519170" y="674363"/>
                  <a:pt x="522515" y="670182"/>
                </a:cubicBezTo>
                <a:cubicBezTo>
                  <a:pt x="554150" y="630639"/>
                  <a:pt x="510432" y="676585"/>
                  <a:pt x="550912" y="636105"/>
                </a:cubicBezTo>
                <a:cubicBezTo>
                  <a:pt x="571148" y="575398"/>
                  <a:pt x="549554" y="623247"/>
                  <a:pt x="579310" y="584989"/>
                </a:cubicBezTo>
                <a:cubicBezTo>
                  <a:pt x="587691" y="574213"/>
                  <a:pt x="594455" y="562271"/>
                  <a:pt x="602028" y="550912"/>
                </a:cubicBezTo>
                <a:cubicBezTo>
                  <a:pt x="605814" y="545233"/>
                  <a:pt x="607708" y="537660"/>
                  <a:pt x="613387" y="533874"/>
                </a:cubicBezTo>
                <a:lnTo>
                  <a:pt x="630425" y="522515"/>
                </a:lnTo>
                <a:cubicBezTo>
                  <a:pt x="648426" y="495513"/>
                  <a:pt x="639624" y="511953"/>
                  <a:pt x="653143" y="471399"/>
                </a:cubicBezTo>
                <a:lnTo>
                  <a:pt x="658823" y="454361"/>
                </a:lnTo>
                <a:lnTo>
                  <a:pt x="664502" y="437322"/>
                </a:lnTo>
                <a:cubicBezTo>
                  <a:pt x="666395" y="424070"/>
                  <a:pt x="667981" y="410770"/>
                  <a:pt x="670182" y="397566"/>
                </a:cubicBezTo>
                <a:cubicBezTo>
                  <a:pt x="671769" y="388044"/>
                  <a:pt x="674274" y="378690"/>
                  <a:pt x="675861" y="369168"/>
                </a:cubicBezTo>
                <a:cubicBezTo>
                  <a:pt x="678062" y="355964"/>
                  <a:pt x="678531" y="342456"/>
                  <a:pt x="681541" y="329412"/>
                </a:cubicBezTo>
                <a:cubicBezTo>
                  <a:pt x="684233" y="317745"/>
                  <a:pt x="689114" y="306694"/>
                  <a:pt x="692900" y="295335"/>
                </a:cubicBezTo>
                <a:lnTo>
                  <a:pt x="704259" y="261258"/>
                </a:lnTo>
                <a:lnTo>
                  <a:pt x="715618" y="227181"/>
                </a:lnTo>
                <a:cubicBezTo>
                  <a:pt x="717511" y="221501"/>
                  <a:pt x="717976" y="215123"/>
                  <a:pt x="721297" y="210142"/>
                </a:cubicBezTo>
                <a:cubicBezTo>
                  <a:pt x="739298" y="183141"/>
                  <a:pt x="730497" y="199580"/>
                  <a:pt x="744015" y="159027"/>
                </a:cubicBezTo>
                <a:lnTo>
                  <a:pt x="755374" y="124949"/>
                </a:lnTo>
                <a:cubicBezTo>
                  <a:pt x="759160" y="109804"/>
                  <a:pt x="761796" y="94323"/>
                  <a:pt x="766733" y="79513"/>
                </a:cubicBezTo>
                <a:cubicBezTo>
                  <a:pt x="768626" y="73834"/>
                  <a:pt x="770768" y="68231"/>
                  <a:pt x="772413" y="62475"/>
                </a:cubicBezTo>
                <a:cubicBezTo>
                  <a:pt x="774557" y="54970"/>
                  <a:pt x="775948" y="47262"/>
                  <a:pt x="778092" y="39757"/>
                </a:cubicBezTo>
                <a:cubicBezTo>
                  <a:pt x="779737" y="34000"/>
                  <a:pt x="779939" y="27317"/>
                  <a:pt x="783772" y="22718"/>
                </a:cubicBezTo>
                <a:cubicBezTo>
                  <a:pt x="796996" y="6850"/>
                  <a:pt x="806544" y="5662"/>
                  <a:pt x="823528" y="0"/>
                </a:cubicBezTo>
                <a:cubicBezTo>
                  <a:pt x="851926" y="1893"/>
                  <a:pt x="880499" y="1999"/>
                  <a:pt x="908721" y="5680"/>
                </a:cubicBezTo>
                <a:cubicBezTo>
                  <a:pt x="924201" y="7699"/>
                  <a:pt x="940194" y="10057"/>
                  <a:pt x="954157" y="17039"/>
                </a:cubicBezTo>
                <a:cubicBezTo>
                  <a:pt x="973947" y="26934"/>
                  <a:pt x="983520" y="32506"/>
                  <a:pt x="1005272" y="39757"/>
                </a:cubicBezTo>
                <a:cubicBezTo>
                  <a:pt x="1012677" y="42225"/>
                  <a:pt x="1020417" y="43543"/>
                  <a:pt x="1027990" y="45436"/>
                </a:cubicBezTo>
                <a:cubicBezTo>
                  <a:pt x="1037456" y="51116"/>
                  <a:pt x="1046514" y="57538"/>
                  <a:pt x="1056388" y="62475"/>
                </a:cubicBezTo>
                <a:cubicBezTo>
                  <a:pt x="1061742" y="65152"/>
                  <a:pt x="1069193" y="63921"/>
                  <a:pt x="1073426" y="68154"/>
                </a:cubicBezTo>
                <a:cubicBezTo>
                  <a:pt x="1079413" y="74141"/>
                  <a:pt x="1080999" y="83299"/>
                  <a:pt x="1084785" y="90872"/>
                </a:cubicBezTo>
                <a:cubicBezTo>
                  <a:pt x="1086678" y="106018"/>
                  <a:pt x="1088144" y="121223"/>
                  <a:pt x="1090465" y="136309"/>
                </a:cubicBezTo>
                <a:cubicBezTo>
                  <a:pt x="1091933" y="145850"/>
                  <a:pt x="1096144" y="155053"/>
                  <a:pt x="1096144" y="164706"/>
                </a:cubicBezTo>
                <a:cubicBezTo>
                  <a:pt x="1096144" y="246134"/>
                  <a:pt x="1095246" y="327637"/>
                  <a:pt x="1090465" y="408925"/>
                </a:cubicBezTo>
                <a:cubicBezTo>
                  <a:pt x="1089548" y="424510"/>
                  <a:pt x="1087766" y="441372"/>
                  <a:pt x="1079106" y="454361"/>
                </a:cubicBezTo>
                <a:cubicBezTo>
                  <a:pt x="1075320" y="460040"/>
                  <a:pt x="1070519" y="465162"/>
                  <a:pt x="1067747" y="471399"/>
                </a:cubicBezTo>
                <a:cubicBezTo>
                  <a:pt x="1062884" y="482340"/>
                  <a:pt x="1062548" y="495209"/>
                  <a:pt x="1056388" y="505476"/>
                </a:cubicBezTo>
                <a:cubicBezTo>
                  <a:pt x="1044098" y="525958"/>
                  <a:pt x="1037303" y="535639"/>
                  <a:pt x="1027990" y="556592"/>
                </a:cubicBezTo>
                <a:cubicBezTo>
                  <a:pt x="1023849" y="565908"/>
                  <a:pt x="1021513" y="576039"/>
                  <a:pt x="1016631" y="584989"/>
                </a:cubicBezTo>
                <a:cubicBezTo>
                  <a:pt x="987033" y="639251"/>
                  <a:pt x="1003234" y="599610"/>
                  <a:pt x="976875" y="641784"/>
                </a:cubicBezTo>
                <a:cubicBezTo>
                  <a:pt x="961878" y="665779"/>
                  <a:pt x="969930" y="665767"/>
                  <a:pt x="948477" y="687220"/>
                </a:cubicBezTo>
                <a:cubicBezTo>
                  <a:pt x="943650" y="692047"/>
                  <a:pt x="937118" y="694793"/>
                  <a:pt x="931439" y="698579"/>
                </a:cubicBezTo>
                <a:cubicBezTo>
                  <a:pt x="910421" y="740615"/>
                  <a:pt x="931822" y="703799"/>
                  <a:pt x="903041" y="738336"/>
                </a:cubicBezTo>
                <a:cubicBezTo>
                  <a:pt x="898671" y="743580"/>
                  <a:pt x="896052" y="750130"/>
                  <a:pt x="891682" y="755374"/>
                </a:cubicBezTo>
                <a:cubicBezTo>
                  <a:pt x="886540" y="761544"/>
                  <a:pt x="879786" y="766243"/>
                  <a:pt x="874644" y="772413"/>
                </a:cubicBezTo>
                <a:cubicBezTo>
                  <a:pt x="870274" y="777657"/>
                  <a:pt x="868112" y="784625"/>
                  <a:pt x="863285" y="789451"/>
                </a:cubicBezTo>
                <a:cubicBezTo>
                  <a:pt x="858458" y="794278"/>
                  <a:pt x="851926" y="797024"/>
                  <a:pt x="846246" y="800810"/>
                </a:cubicBezTo>
                <a:cubicBezTo>
                  <a:pt x="818043" y="843115"/>
                  <a:pt x="854291" y="791156"/>
                  <a:pt x="817849" y="834887"/>
                </a:cubicBezTo>
                <a:cubicBezTo>
                  <a:pt x="813479" y="840131"/>
                  <a:pt x="810458" y="846371"/>
                  <a:pt x="806490" y="851926"/>
                </a:cubicBezTo>
                <a:cubicBezTo>
                  <a:pt x="800988" y="859629"/>
                  <a:pt x="794879" y="866889"/>
                  <a:pt x="789451" y="874644"/>
                </a:cubicBezTo>
                <a:cubicBezTo>
                  <a:pt x="777708" y="891420"/>
                  <a:pt x="766733" y="908721"/>
                  <a:pt x="755374" y="925759"/>
                </a:cubicBezTo>
                <a:cubicBezTo>
                  <a:pt x="751588" y="931439"/>
                  <a:pt x="748111" y="937337"/>
                  <a:pt x="744015" y="942798"/>
                </a:cubicBezTo>
                <a:lnTo>
                  <a:pt x="709938" y="988234"/>
                </a:lnTo>
                <a:cubicBezTo>
                  <a:pt x="704259" y="995807"/>
                  <a:pt x="698151" y="1003076"/>
                  <a:pt x="692900" y="1010952"/>
                </a:cubicBezTo>
                <a:cubicBezTo>
                  <a:pt x="689114" y="1016631"/>
                  <a:pt x="686076" y="1022888"/>
                  <a:pt x="681541" y="1027990"/>
                </a:cubicBezTo>
                <a:cubicBezTo>
                  <a:pt x="670869" y="1039997"/>
                  <a:pt x="657103" y="1049217"/>
                  <a:pt x="647464" y="1062068"/>
                </a:cubicBezTo>
                <a:cubicBezTo>
                  <a:pt x="641784" y="1069641"/>
                  <a:pt x="636757" y="1077750"/>
                  <a:pt x="630425" y="1084786"/>
                </a:cubicBezTo>
                <a:cubicBezTo>
                  <a:pt x="619679" y="1096726"/>
                  <a:pt x="605259" y="1105497"/>
                  <a:pt x="596348" y="1118863"/>
                </a:cubicBezTo>
                <a:cubicBezTo>
                  <a:pt x="580534" y="1142584"/>
                  <a:pt x="589815" y="1131074"/>
                  <a:pt x="567951" y="1152940"/>
                </a:cubicBezTo>
                <a:cubicBezTo>
                  <a:pt x="557725" y="1183615"/>
                  <a:pt x="568578" y="1159524"/>
                  <a:pt x="539553" y="1192696"/>
                </a:cubicBezTo>
                <a:cubicBezTo>
                  <a:pt x="533320" y="1199820"/>
                  <a:pt x="528675" y="1208227"/>
                  <a:pt x="522515" y="1215414"/>
                </a:cubicBezTo>
                <a:cubicBezTo>
                  <a:pt x="517288" y="1221513"/>
                  <a:pt x="510618" y="1226282"/>
                  <a:pt x="505476" y="1232453"/>
                </a:cubicBezTo>
                <a:cubicBezTo>
                  <a:pt x="501106" y="1237697"/>
                  <a:pt x="498944" y="1244665"/>
                  <a:pt x="494117" y="1249491"/>
                </a:cubicBezTo>
                <a:cubicBezTo>
                  <a:pt x="489290" y="1254318"/>
                  <a:pt x="482758" y="1257064"/>
                  <a:pt x="477078" y="1260850"/>
                </a:cubicBezTo>
                <a:cubicBezTo>
                  <a:pt x="463560" y="1301403"/>
                  <a:pt x="472361" y="1284964"/>
                  <a:pt x="454360" y="1311966"/>
                </a:cubicBezTo>
                <a:cubicBezTo>
                  <a:pt x="452467" y="1317645"/>
                  <a:pt x="451588" y="1323771"/>
                  <a:pt x="448681" y="1329004"/>
                </a:cubicBezTo>
                <a:cubicBezTo>
                  <a:pt x="442051" y="1340938"/>
                  <a:pt x="430280" y="1350130"/>
                  <a:pt x="425963" y="1363081"/>
                </a:cubicBezTo>
                <a:cubicBezTo>
                  <a:pt x="421343" y="1376939"/>
                  <a:pt x="419934" y="1386148"/>
                  <a:pt x="408924" y="1397158"/>
                </a:cubicBezTo>
                <a:cubicBezTo>
                  <a:pt x="356349" y="1449733"/>
                  <a:pt x="430667" y="1360432"/>
                  <a:pt x="374847" y="1425556"/>
                </a:cubicBezTo>
                <a:cubicBezTo>
                  <a:pt x="368687" y="1432743"/>
                  <a:pt x="364884" y="1441985"/>
                  <a:pt x="357809" y="1448274"/>
                </a:cubicBezTo>
                <a:cubicBezTo>
                  <a:pt x="334373" y="1469106"/>
                  <a:pt x="329832" y="1468959"/>
                  <a:pt x="306693" y="1476671"/>
                </a:cubicBezTo>
                <a:lnTo>
                  <a:pt x="272616" y="1499389"/>
                </a:lnTo>
                <a:cubicBezTo>
                  <a:pt x="266937" y="1503175"/>
                  <a:pt x="262053" y="1508590"/>
                  <a:pt x="255578" y="1510748"/>
                </a:cubicBezTo>
                <a:lnTo>
                  <a:pt x="221501" y="1522107"/>
                </a:lnTo>
                <a:cubicBezTo>
                  <a:pt x="215821" y="1524000"/>
                  <a:pt x="209443" y="1524466"/>
                  <a:pt x="204462" y="1527787"/>
                </a:cubicBezTo>
                <a:cubicBezTo>
                  <a:pt x="198783" y="1531573"/>
                  <a:pt x="193698" y="1536457"/>
                  <a:pt x="187424" y="1539146"/>
                </a:cubicBezTo>
                <a:cubicBezTo>
                  <a:pt x="180249" y="1542221"/>
                  <a:pt x="172183" y="1542582"/>
                  <a:pt x="164706" y="1544825"/>
                </a:cubicBezTo>
                <a:cubicBezTo>
                  <a:pt x="153237" y="1548265"/>
                  <a:pt x="130629" y="1556184"/>
                  <a:pt x="130629" y="1556184"/>
                </a:cubicBezTo>
                <a:cubicBezTo>
                  <a:pt x="124949" y="1554291"/>
                  <a:pt x="119398" y="1551957"/>
                  <a:pt x="113590" y="1550505"/>
                </a:cubicBezTo>
                <a:cubicBezTo>
                  <a:pt x="66785" y="1538804"/>
                  <a:pt x="103254" y="1550797"/>
                  <a:pt x="62475" y="1539146"/>
                </a:cubicBezTo>
                <a:cubicBezTo>
                  <a:pt x="56718" y="1537501"/>
                  <a:pt x="50791" y="1536143"/>
                  <a:pt x="45436" y="1533466"/>
                </a:cubicBezTo>
                <a:cubicBezTo>
                  <a:pt x="39331" y="1530413"/>
                  <a:pt x="34077" y="1525893"/>
                  <a:pt x="28398" y="1522107"/>
                </a:cubicBezTo>
                <a:cubicBezTo>
                  <a:pt x="24612" y="1506962"/>
                  <a:pt x="24021" y="1490634"/>
                  <a:pt x="17039" y="1476671"/>
                </a:cubicBezTo>
                <a:cubicBezTo>
                  <a:pt x="3003" y="1448598"/>
                  <a:pt x="8358" y="1461985"/>
                  <a:pt x="0" y="1436915"/>
                </a:cubicBezTo>
                <a:cubicBezTo>
                  <a:pt x="1893" y="1406624"/>
                  <a:pt x="2803" y="1376256"/>
                  <a:pt x="5680" y="1346043"/>
                </a:cubicBezTo>
                <a:cubicBezTo>
                  <a:pt x="6790" y="1334387"/>
                  <a:pt x="13950" y="1307283"/>
                  <a:pt x="17039" y="1294927"/>
                </a:cubicBezTo>
                <a:cubicBezTo>
                  <a:pt x="15146" y="1283568"/>
                  <a:pt x="13857" y="1272091"/>
                  <a:pt x="11359" y="1260850"/>
                </a:cubicBezTo>
                <a:cubicBezTo>
                  <a:pt x="10060" y="1255006"/>
                  <a:pt x="-3786" y="1235293"/>
                  <a:pt x="17039" y="12097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0B7B240-9581-3D41-A87A-DD8C4BFE3C72}"/>
              </a:ext>
            </a:extLst>
          </p:cNvPr>
          <p:cNvSpPr txBox="1"/>
          <p:nvPr/>
        </p:nvSpPr>
        <p:spPr>
          <a:xfrm rot="7535875" flipV="1">
            <a:off x="8236347" y="4115478"/>
            <a:ext cx="2027369" cy="369332"/>
          </a:xfrm>
          <a:prstGeom prst="rect">
            <a:avLst/>
          </a:prstGeom>
          <a:noFill/>
        </p:spPr>
        <p:txBody>
          <a:bodyPr wrap="square" rtlCol="0">
            <a:spAutoFit/>
          </a:bodyPr>
          <a:lstStyle/>
          <a:p>
            <a:r>
              <a:rPr lang="en-US" dirty="0"/>
              <a:t>¡OBTENGA AYUDA!</a:t>
            </a:r>
          </a:p>
        </p:txBody>
      </p:sp>
    </p:spTree>
    <p:extLst>
      <p:ext uri="{BB962C8B-B14F-4D97-AF65-F5344CB8AC3E}">
        <p14:creationId xmlns:p14="http://schemas.microsoft.com/office/powerpoint/2010/main" val="310368376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0" y="287468"/>
            <a:ext cx="8006864" cy="1325563"/>
          </a:xfrm>
        </p:spPr>
        <p:txBody>
          <a:bodyPr>
            <a:noAutofit/>
          </a:bodyPr>
          <a:lstStyle/>
          <a:p>
            <a:r>
              <a:rPr lang="es-MX" sz="6000" b="1" i="0" strike="noStrike" cap="none" spc="0" baseline="0" dirty="0">
                <a:solidFill>
                  <a:srgbClr val="000000"/>
                </a:solidFill>
                <a:effectLst/>
                <a:latin typeface="Tahoma"/>
                <a:ea typeface="Tahoma"/>
                <a:cs typeface="Tahoma"/>
              </a:rPr>
              <a:t>¿Qué es el rechazo?</a:t>
            </a:r>
            <a:endParaRPr lang="en-US" sz="60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254431" y="2123328"/>
            <a:ext cx="6317754" cy="3647152"/>
          </a:xfrm>
          <a:prstGeom prst="rect">
            <a:avLst/>
          </a:prstGeom>
          <a:noFill/>
        </p:spPr>
        <p:txBody>
          <a:bodyPr wrap="square" rtlCol="0">
            <a:spAutoFit/>
          </a:bodyPr>
          <a:lstStyle/>
          <a:p>
            <a:endParaRPr lang="en-US" sz="2400" b="1" dirty="0">
              <a:latin typeface="Tahoma" panose="020B0604030504040204" pitchFamily="34" charset="0"/>
              <a:ea typeface="Tahoma" panose="020B0604030504040204" pitchFamily="34" charset="0"/>
              <a:cs typeface="Tahoma" panose="020B0604030504040204" pitchFamily="34" charset="0"/>
            </a:endParaRPr>
          </a:p>
          <a:p>
            <a:endParaRPr lang="en-US" sz="900" b="1" dirty="0">
              <a:latin typeface="Tahoma" panose="020B0604030504040204" pitchFamily="34" charset="0"/>
              <a:ea typeface="Tahoma" panose="020B0604030504040204" pitchFamily="34" charset="0"/>
              <a:cs typeface="Tahoma" panose="020B0604030504040204" pitchFamily="34" charset="0"/>
            </a:endParaRPr>
          </a:p>
          <a:p>
            <a:pPr marL="396875" indent="-396875">
              <a:buSzPct val="125000"/>
              <a:buFont typeface="Arial" panose="020B0604020202020204" pitchFamily="34" charset="0"/>
              <a:buChar char="•"/>
            </a:pPr>
            <a:r>
              <a:rPr lang="es-MX" sz="3600" b="1" i="0" strike="noStrike" cap="none" spc="0" baseline="0" dirty="0">
                <a:solidFill>
                  <a:srgbClr val="000000"/>
                </a:solidFill>
                <a:effectLst/>
                <a:latin typeface="Tahoma"/>
                <a:ea typeface="Tahoma"/>
                <a:cs typeface="Tahoma"/>
              </a:rPr>
              <a:t>Cuando invita a alguien a salir y le dicen que no.</a:t>
            </a:r>
          </a:p>
          <a:p>
            <a:pPr marL="396875" indent="-396875">
              <a:buSzPct val="125000"/>
            </a:pPr>
            <a:r>
              <a:rPr lang="es-MX" sz="3600" b="1" i="0" strike="noStrike" cap="none" spc="0" baseline="0" dirty="0">
                <a:solidFill>
                  <a:srgbClr val="000000"/>
                </a:solidFill>
                <a:effectLst/>
                <a:latin typeface="Tahoma"/>
                <a:ea typeface="Tahoma"/>
                <a:cs typeface="Tahoma"/>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396875" indent="-396875">
              <a:buSzPct val="125000"/>
              <a:buFont typeface="Arial" panose="020B0604020202020204" pitchFamily="34" charset="0"/>
              <a:buChar char="•"/>
            </a:pPr>
            <a:r>
              <a:rPr lang="es-MX" sz="3600" b="1" i="0" strike="noStrike" cap="none" spc="0" baseline="0" dirty="0">
                <a:solidFill>
                  <a:srgbClr val="000000"/>
                </a:solidFill>
                <a:effectLst/>
                <a:latin typeface="Tahoma"/>
                <a:ea typeface="Tahoma"/>
                <a:cs typeface="Tahoma"/>
              </a:rPr>
              <a:t>Cuando alguien termina o rompe con usted.</a:t>
            </a:r>
          </a:p>
          <a:p>
            <a:pPr marL="396875" indent="-396875">
              <a:buSzPct val="125000"/>
            </a:pP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0"/>
            <a:ext cx="2088777" cy="1694330"/>
          </a:xfrm>
          <a:prstGeom prst="rect">
            <a:avLst/>
          </a:prstGeom>
        </p:spPr>
      </p:pic>
      <p:pic>
        <p:nvPicPr>
          <p:cNvPr id="5122" name="Picture 2" descr="2ea8cb0b-a724-48c1-9690-99714a843172@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65127" y="1237914"/>
            <a:ext cx="8006864" cy="504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23831575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0169" y="-10308"/>
            <a:ext cx="10515600" cy="1325563"/>
          </a:xfrm>
        </p:spPr>
        <p:txBody>
          <a:bodyPr>
            <a:normAutofit/>
          </a:bodyPr>
          <a:lstStyle/>
          <a:p>
            <a:r>
              <a:rPr lang="es-MX" sz="5400" b="1" i="0" strike="noStrike" cap="none" spc="0" baseline="0">
                <a:solidFill>
                  <a:srgbClr val="000000"/>
                </a:solidFill>
                <a:effectLst/>
                <a:latin typeface="Tahoma"/>
                <a:ea typeface="Tahoma"/>
                <a:cs typeface="Tahoma"/>
              </a:rPr>
              <a:t>Todo estará bien.</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5634683" y="3376867"/>
            <a:ext cx="6126972" cy="2926080"/>
          </a:xfrm>
          <a:prstGeom prst="rect">
            <a:avLst/>
          </a:prstGeom>
          <a:noFill/>
        </p:spPr>
        <p:txBody>
          <a:bodyPr wrap="square" rtlCol="0">
            <a:spAutoFit/>
          </a:bodyPr>
          <a:lstStyle/>
          <a:p>
            <a:pPr algn="ctr"/>
            <a:r>
              <a:rPr lang="es-MX" sz="2800" b="1" i="0" strike="noStrike" cap="none" spc="0" baseline="0" dirty="0">
                <a:solidFill>
                  <a:srgbClr val="000000"/>
                </a:solidFill>
                <a:effectLst/>
                <a:latin typeface="Tahoma"/>
                <a:ea typeface="Tahoma"/>
                <a:cs typeface="Tahoma"/>
              </a:rPr>
              <a:t>Otras personas tienen el derecho a decirle que NO.</a:t>
            </a:r>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2800" b="1" i="0" strike="noStrike" cap="none" spc="0" baseline="0" dirty="0">
                <a:solidFill>
                  <a:srgbClr val="000000"/>
                </a:solidFill>
                <a:effectLst/>
                <a:latin typeface="Tahoma"/>
                <a:ea typeface="Tahoma"/>
                <a:cs typeface="Tahoma"/>
              </a:rPr>
              <a:t>Si alguien le dice que no quiere salir con usted o termina con usted, usted tiene que respetar su respuesta o decisión.</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0"/>
            <a:ext cx="2088777" cy="1694330"/>
          </a:xfrm>
          <a:prstGeom prst="rect">
            <a:avLst/>
          </a:prstGeom>
        </p:spPr>
      </p:pic>
      <p:grpSp>
        <p:nvGrpSpPr>
          <p:cNvPr id="23" name="Group 22"/>
          <p:cNvGrpSpPr/>
          <p:nvPr/>
        </p:nvGrpSpPr>
        <p:grpSpPr>
          <a:xfrm>
            <a:off x="477848" y="1694330"/>
            <a:ext cx="6044545" cy="4339030"/>
            <a:chOff x="896817" y="1219982"/>
            <a:chExt cx="7375313" cy="5558117"/>
          </a:xfrm>
        </p:grpSpPr>
        <p:grpSp>
          <p:nvGrpSpPr>
            <p:cNvPr id="22" name="Group 21"/>
            <p:cNvGrpSpPr/>
            <p:nvPr/>
          </p:nvGrpSpPr>
          <p:grpSpPr>
            <a:xfrm>
              <a:off x="896817" y="1334337"/>
              <a:ext cx="7375313" cy="5443762"/>
              <a:chOff x="896817" y="1334337"/>
              <a:chExt cx="7375313" cy="5443762"/>
            </a:xfrm>
          </p:grpSpPr>
          <p:grpSp>
            <p:nvGrpSpPr>
              <p:cNvPr id="17" name="Group 16"/>
              <p:cNvGrpSpPr/>
              <p:nvPr/>
            </p:nvGrpSpPr>
            <p:grpSpPr>
              <a:xfrm>
                <a:off x="896817" y="1761837"/>
                <a:ext cx="5277395" cy="5016262"/>
                <a:chOff x="684166" y="1410789"/>
                <a:chExt cx="5277395" cy="5016262"/>
              </a:xfrm>
            </p:grpSpPr>
            <p:grpSp>
              <p:nvGrpSpPr>
                <p:cNvPr id="12" name="Group 11"/>
                <p:cNvGrpSpPr/>
                <p:nvPr/>
              </p:nvGrpSpPr>
              <p:grpSpPr>
                <a:xfrm>
                  <a:off x="684166" y="1410789"/>
                  <a:ext cx="5277395" cy="5016262"/>
                  <a:chOff x="684166" y="1410789"/>
                  <a:chExt cx="5277395" cy="5016262"/>
                </a:xfrm>
              </p:grpSpPr>
              <p:pic>
                <p:nvPicPr>
                  <p:cNvPr id="9" name="Picture 2" descr="b1b7ac9a-f7a8-48a5-9f8b-68ef68ef28f5@namprd16"/>
                  <p:cNvPicPr>
                    <a:picLocks noChangeAspect="1" noChangeArrowheads="1"/>
                  </p:cNvPicPr>
                  <p:nvPr/>
                </p:nvPicPr>
                <p:blipFill>
                  <a:blip r:embed="rId4">
                    <a:extLst>
                      <a:ext uri="{28A0092B-C50C-407E-A947-70E740481C1C}">
                        <a14:useLocalDpi xmlns:a14="http://schemas.microsoft.com/office/drawing/2010/main" val="0"/>
                      </a:ext>
                    </a:extLst>
                  </a:blip>
                  <a:srcRect l="7951" r="33091"/>
                  <a:stretch>
                    <a:fillRect/>
                  </a:stretch>
                </p:blipFill>
                <p:spPr bwMode="auto">
                  <a:xfrm>
                    <a:off x="684166" y="1410789"/>
                    <a:ext cx="5277395" cy="50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4720590" y="1410789"/>
                    <a:ext cx="857250" cy="7952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416503" y="1550739"/>
                    <a:ext cx="857250" cy="79520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a:off x="4028860" y="2949456"/>
                  <a:ext cx="295633" cy="33000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20426072">
                  <a:off x="4028860" y="3098160"/>
                  <a:ext cx="236942" cy="158760"/>
                </a:xfrm>
                <a:prstGeom prst="arc">
                  <a:avLst>
                    <a:gd name="adj1" fmla="val 13312108"/>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 name="Oval Callout 17"/>
              <p:cNvSpPr/>
              <p:nvPr/>
            </p:nvSpPr>
            <p:spPr>
              <a:xfrm>
                <a:off x="5361866" y="1334337"/>
                <a:ext cx="2910264" cy="866603"/>
              </a:xfrm>
              <a:prstGeom prst="wedgeEllipseCallout">
                <a:avLst>
                  <a:gd name="adj1" fmla="val -50060"/>
                  <a:gd name="adj2" fmla="val 83065"/>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675130" y="1539220"/>
                <a:ext cx="2349795" cy="591374"/>
              </a:xfrm>
              <a:prstGeom prst="rect">
                <a:avLst/>
              </a:prstGeom>
              <a:noFill/>
            </p:spPr>
            <p:txBody>
              <a:bodyPr wrap="square" rtlCol="0">
                <a:spAutoFit/>
              </a:bodyPr>
              <a:lstStyle/>
              <a:p>
                <a:pPr algn="ctr"/>
                <a:r>
                  <a:rPr lang="es-MX" sz="2400" b="0" i="0" strike="noStrike" cap="none" spc="0" baseline="0" dirty="0">
                    <a:solidFill>
                      <a:srgbClr val="000000"/>
                    </a:solidFill>
                    <a:effectLst/>
                    <a:latin typeface="Smoothy" pitchFamily="2" charset="77"/>
                    <a:ea typeface="Tahoma"/>
                    <a:cs typeface="Tahoma"/>
                  </a:rPr>
                  <a:t>Bien, entiendo.</a:t>
                </a:r>
                <a:endParaRPr lang="en-US" sz="2400" dirty="0">
                  <a:latin typeface="Smoothy" pitchFamily="2" charset="77"/>
                  <a:ea typeface="Tahoma" panose="020B0604030504040204" pitchFamily="34" charset="0"/>
                  <a:cs typeface="Tahoma" panose="020B0604030504040204" pitchFamily="34" charset="0"/>
                </a:endParaRPr>
              </a:p>
            </p:txBody>
          </p:sp>
          <p:sp>
            <p:nvSpPr>
              <p:cNvPr id="21" name="TextBox 20"/>
              <p:cNvSpPr txBox="1"/>
              <p:nvPr/>
            </p:nvSpPr>
            <p:spPr>
              <a:xfrm>
                <a:off x="1827449" y="1471464"/>
                <a:ext cx="1972249" cy="906773"/>
              </a:xfrm>
              <a:prstGeom prst="rect">
                <a:avLst/>
              </a:prstGeom>
              <a:noFill/>
            </p:spPr>
            <p:txBody>
              <a:bodyPr wrap="square" rtlCol="0">
                <a:spAutoFit/>
              </a:bodyPr>
              <a:lstStyle/>
              <a:p>
                <a:pPr algn="ctr"/>
                <a:r>
                  <a:rPr lang="es-MX" sz="2000" b="0" i="0" strike="noStrike" cap="none" spc="0" baseline="0" dirty="0">
                    <a:solidFill>
                      <a:srgbClr val="000000"/>
                    </a:solidFill>
                    <a:effectLst/>
                    <a:latin typeface="Smoothy" pitchFamily="2" charset="77"/>
                    <a:ea typeface="Tahoma"/>
                    <a:cs typeface="Tahoma"/>
                  </a:rPr>
                  <a:t>No quiero salir con usted.</a:t>
                </a:r>
                <a:endParaRPr lang="en-US" sz="2000" dirty="0">
                  <a:latin typeface="Smoothy" pitchFamily="2" charset="77"/>
                  <a:ea typeface="Tahoma" panose="020B0604030504040204" pitchFamily="34" charset="0"/>
                  <a:cs typeface="Tahoma" panose="020B0604030504040204" pitchFamily="34" charset="0"/>
                </a:endParaRPr>
              </a:p>
            </p:txBody>
          </p:sp>
        </p:grpSp>
        <p:sp>
          <p:nvSpPr>
            <p:cNvPr id="19" name="Oval Callout 18"/>
            <p:cNvSpPr/>
            <p:nvPr/>
          </p:nvSpPr>
          <p:spPr>
            <a:xfrm>
              <a:off x="1734221" y="1219982"/>
              <a:ext cx="2184250" cy="1167215"/>
            </a:xfrm>
            <a:prstGeom prst="wedgeEllipseCallout">
              <a:avLst>
                <a:gd name="adj1" fmla="val -15568"/>
                <a:gd name="adj2" fmla="val 81655"/>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pic>
        <p:nvPicPr>
          <p:cNvPr id="24" name="Picture 23">
            <a:extLst>
              <a:ext uri="{FF2B5EF4-FFF2-40B4-BE49-F238E27FC236}">
                <a16:creationId xmlns:a16="http://schemas.microsoft.com/office/drawing/2014/main" id="{B88C69FA-96CC-EB4A-881A-C211BD111385}"/>
              </a:ext>
            </a:extLst>
          </p:cNvPr>
          <p:cNvPicPr>
            <a:picLocks noChangeAspect="1"/>
          </p:cNvPicPr>
          <p:nvPr/>
        </p:nvPicPr>
        <p:blipFill>
          <a:blip r:embed="rId6"/>
          <a:srcRect l="21744"/>
          <a:stretch>
            <a:fillRect/>
          </a:stretch>
        </p:blipFill>
        <p:spPr>
          <a:xfrm>
            <a:off x="7250275" y="1266113"/>
            <a:ext cx="3521301" cy="2541742"/>
          </a:xfrm>
          <a:prstGeom prst="rect">
            <a:avLst/>
          </a:prstGeom>
        </p:spPr>
      </p:pic>
      <p:sp>
        <p:nvSpPr>
          <p:cNvPr id="6" name="Oval 5"/>
          <p:cNvSpPr/>
          <p:nvPr/>
        </p:nvSpPr>
        <p:spPr>
          <a:xfrm>
            <a:off x="7602675" y="2489301"/>
            <a:ext cx="2655750" cy="85898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442498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48012"/>
            <a:ext cx="12166314" cy="6858000"/>
            <a:chOff x="0" y="0"/>
            <a:chExt cx="12166314" cy="6858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3952720" y="2362926"/>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Práctica de desacuerdos</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886740" y="4831222"/>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Cómo terminar una relación</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068090" y="3667141"/>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l="25737" r="21447"/>
            <a:stretch>
              <a:fillRect/>
            </a:stretch>
          </p:blipFill>
          <p:spPr>
            <a:xfrm>
              <a:off x="2555386" y="1931812"/>
              <a:ext cx="1331354" cy="1420890"/>
            </a:xfrm>
            <a:prstGeom prst="rect">
              <a:avLst/>
            </a:prstGeom>
          </p:spPr>
        </p:pic>
        <p:pic>
          <p:nvPicPr>
            <p:cNvPr id="15" name="Picture 14"/>
            <p:cNvPicPr>
              <a:picLocks noChangeAspect="1"/>
            </p:cNvPicPr>
            <p:nvPr/>
          </p:nvPicPr>
          <p:blipFill>
            <a:blip r:embed="rId5"/>
            <a:stretch>
              <a:fillRect/>
            </a:stretch>
          </p:blipFill>
          <p:spPr>
            <a:xfrm>
              <a:off x="2374035" y="3356829"/>
              <a:ext cx="1694056" cy="1186374"/>
            </a:xfrm>
            <a:prstGeom prst="rect">
              <a:avLst/>
            </a:prstGeom>
          </p:spPr>
        </p:pic>
        <p:pic>
          <p:nvPicPr>
            <p:cNvPr id="16" name="Picture 2" descr="a30946fc-c62e-4ce1-9154-5b71978538de@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257515" y="5232964"/>
              <a:ext cx="2875123" cy="162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37955342-FC15-4E5C-8F61-5A25637F2B78" descr="37955342-FC15-4E5C-8F61-5A25637F2B78"/>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095515" y="527133"/>
              <a:ext cx="3257546" cy="183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2ea8cb0b-a724-48c1-9690-99714a843172@namprd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292534" y="4500671"/>
              <a:ext cx="2100647" cy="118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9"/>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466011" y="2047090"/>
            <a:ext cx="1452282" cy="1246094"/>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515021" y="3099422"/>
            <a:ext cx="1452282" cy="1246094"/>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rcRect l="67315" t="67058" r="20748" b="14772"/>
          <a:stretch>
            <a:fillRect/>
          </a:stretch>
        </p:blipFill>
        <p:spPr>
          <a:xfrm>
            <a:off x="1540707" y="4139517"/>
            <a:ext cx="1452282" cy="1246094"/>
          </a:xfrm>
          <a:prstGeom prst="rect">
            <a:avLst/>
          </a:prstGeom>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27" name="TextBox 26">
            <a:extLst>
              <a:ext uri="{FF2B5EF4-FFF2-40B4-BE49-F238E27FC236}">
                <a16:creationId xmlns:a16="http://schemas.microsoft.com/office/drawing/2014/main" id="{5622D1E2-9492-42D2-EAB4-E46E55AE2069}"/>
              </a:ext>
            </a:extLst>
          </p:cNvPr>
          <p:cNvSpPr txBox="1"/>
          <p:nvPr/>
        </p:nvSpPr>
        <p:spPr>
          <a:xfrm>
            <a:off x="7916574" y="1015800"/>
            <a:ext cx="4369548" cy="944880"/>
          </a:xfrm>
          <a:prstGeom prst="rect">
            <a:avLst/>
          </a:prstGeom>
          <a:noFill/>
        </p:spPr>
        <p:txBody>
          <a:bodyPr wrap="square" rtlCol="0">
            <a:spAutoFit/>
          </a:bodyPr>
          <a:lstStyle/>
          <a:p>
            <a:pPr algn="ctr"/>
            <a:r>
              <a:rPr lang="es-MX" sz="2800" b="0" i="0" strike="noStrike" cap="none" spc="0" baseline="0" dirty="0">
                <a:solidFill>
                  <a:srgbClr val="000000"/>
                </a:solidFill>
                <a:effectLst/>
                <a:latin typeface="Tahoma"/>
                <a:ea typeface="Tahoma"/>
                <a:cs typeface="Tahoma"/>
              </a:rPr>
              <a:t>Desacuerdos </a:t>
            </a:r>
          </a:p>
          <a:p>
            <a:pPr algn="ctr"/>
            <a:r>
              <a:rPr lang="es-MX" sz="2800" b="0" i="0" strike="noStrike" cap="none" spc="0" baseline="0" dirty="0">
                <a:solidFill>
                  <a:srgbClr val="000000"/>
                </a:solidFill>
                <a:effectLst/>
                <a:latin typeface="Tahoma"/>
                <a:ea typeface="Tahoma"/>
                <a:cs typeface="Tahoma"/>
              </a:rPr>
              <a:t>sanos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8" name="TextBox 27">
            <a:extLst>
              <a:ext uri="{FF2B5EF4-FFF2-40B4-BE49-F238E27FC236}">
                <a16:creationId xmlns:a16="http://schemas.microsoft.com/office/drawing/2014/main" id="{64A9DEF8-EED1-7140-1C91-32292D531B83}"/>
              </a:ext>
            </a:extLst>
          </p:cNvPr>
          <p:cNvSpPr txBox="1"/>
          <p:nvPr/>
        </p:nvSpPr>
        <p:spPr>
          <a:xfrm>
            <a:off x="8814809" y="5572287"/>
            <a:ext cx="3088701" cy="830997"/>
          </a:xfrm>
          <a:prstGeom prst="rect">
            <a:avLst/>
          </a:prstGeom>
          <a:noFill/>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 Plan de autocuidado para el rechazo</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9" name="Footer Placeholder 3">
            <a:extLst>
              <a:ext uri="{FF2B5EF4-FFF2-40B4-BE49-F238E27FC236}">
                <a16:creationId xmlns:a16="http://schemas.microsoft.com/office/drawing/2014/main" id="{AC711468-664D-634A-8801-F64C3C49C5D8}"/>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sp>
        <p:nvSpPr>
          <p:cNvPr id="30" name="Rectangle 29">
            <a:extLst>
              <a:ext uri="{FF2B5EF4-FFF2-40B4-BE49-F238E27FC236}">
                <a16:creationId xmlns:a16="http://schemas.microsoft.com/office/drawing/2014/main" id="{C50D5BA9-C896-CA45-B3A6-21CD2E70EE7B}"/>
              </a:ext>
            </a:extLst>
          </p:cNvPr>
          <p:cNvSpPr/>
          <p:nvPr/>
        </p:nvSpPr>
        <p:spPr>
          <a:xfrm>
            <a:off x="1844382" y="265849"/>
            <a:ext cx="4057529" cy="467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3F9D496-9497-3748-B779-835DB925BBF4}"/>
              </a:ext>
            </a:extLst>
          </p:cNvPr>
          <p:cNvSpPr txBox="1"/>
          <p:nvPr/>
        </p:nvSpPr>
        <p:spPr>
          <a:xfrm>
            <a:off x="1780763" y="176463"/>
            <a:ext cx="5304096" cy="646331"/>
          </a:xfrm>
          <a:prstGeom prst="rect">
            <a:avLst/>
          </a:prstGeom>
          <a:noFill/>
        </p:spPr>
        <p:txBody>
          <a:bodyPr wrap="square" rtlCol="0">
            <a:spAutoFit/>
          </a:bodyPr>
          <a:lstStyle/>
          <a:p>
            <a:r>
              <a:rPr lang="es-MX" sz="3600" b="1" dirty="0">
                <a:latin typeface="Marvin Round" panose="02000000000000000000" pitchFamily="2" charset="0"/>
              </a:rPr>
              <a:t>LA CLASE DE HOY</a:t>
            </a:r>
          </a:p>
        </p:txBody>
      </p:sp>
    </p:spTree>
    <p:extLst>
      <p:ext uri="{BB962C8B-B14F-4D97-AF65-F5344CB8AC3E}">
        <p14:creationId xmlns:p14="http://schemas.microsoft.com/office/powerpoint/2010/main" val="26714582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943" y="287468"/>
            <a:ext cx="9428395" cy="1325563"/>
          </a:xfrm>
        </p:spPr>
        <p:txBody>
          <a:bodyPr>
            <a:noAutofit/>
          </a:bodyPr>
          <a:lstStyle/>
          <a:p>
            <a:pPr algn="ctr"/>
            <a:r>
              <a:rPr lang="es-MX" b="1" i="0" strike="noStrike" cap="none" spc="0" baseline="0" dirty="0">
                <a:solidFill>
                  <a:srgbClr val="000000"/>
                </a:solidFill>
                <a:effectLst/>
                <a:latin typeface="Tahoma"/>
                <a:ea typeface="Tahoma"/>
                <a:cs typeface="Tahoma"/>
              </a:rPr>
              <a:t>¿Qué le hace sentirse mejor después de un rechazo?</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64160" y="2151415"/>
            <a:ext cx="4979773" cy="3383280"/>
          </a:xfrm>
          <a:prstGeom prst="rect">
            <a:avLst/>
          </a:prstGeom>
          <a:noFill/>
        </p:spPr>
        <p:txBody>
          <a:bodyPr wrap="square" rtlCol="0">
            <a:spAutoFit/>
          </a:bodyPr>
          <a:lstStyle/>
          <a:p>
            <a:pPr algn="ctr"/>
            <a:endParaRPr lang="en-US" sz="3600" b="1">
              <a:latin typeface="Tahoma" panose="020B0604030504040204" pitchFamily="34" charset="0"/>
              <a:ea typeface="Tahoma" panose="020B0604030504040204" pitchFamily="34" charset="0"/>
              <a:cs typeface="Tahoma" panose="020B0604030504040204" pitchFamily="34" charset="0"/>
            </a:endParaRPr>
          </a:p>
          <a:p>
            <a:pPr algn="ctr"/>
            <a:r>
              <a:rPr lang="es-MX" sz="3600" b="1" i="0" strike="noStrike" cap="none" spc="0" baseline="0">
                <a:solidFill>
                  <a:srgbClr val="000000"/>
                </a:solidFill>
                <a:effectLst/>
                <a:latin typeface="Tahoma"/>
                <a:ea typeface="Tahoma"/>
                <a:cs typeface="Tahoma"/>
              </a:rPr>
              <a:t>¡El autocuidado puede ayudarle a sentirse mejor después de un rechazo!</a:t>
            </a:r>
            <a:endParaRPr lang="en-US" sz="3600" b="1">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0"/>
            <a:ext cx="2088777" cy="1694330"/>
          </a:xfrm>
          <a:prstGeom prst="rect">
            <a:avLst/>
          </a:prstGeom>
        </p:spPr>
      </p:pic>
      <p:pic>
        <p:nvPicPr>
          <p:cNvPr id="6146" name="Picture 2" descr="a30946fc-c62e-4ce1-9154-5b71978538de@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95520" y="2232161"/>
            <a:ext cx="7331164" cy="417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229892753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391CA4-6AB8-7F45-9FF1-3384AD723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87452" cy="6858000"/>
          </a:xfrm>
          <a:prstGeom prst="rect">
            <a:avLst/>
          </a:prstGeom>
        </p:spPr>
      </p:pic>
      <p:pic>
        <p:nvPicPr>
          <p:cNvPr id="11" name="Picture 10">
            <a:extLst>
              <a:ext uri="{FF2B5EF4-FFF2-40B4-BE49-F238E27FC236}">
                <a16:creationId xmlns:a16="http://schemas.microsoft.com/office/drawing/2014/main" id="{11E3345C-3C86-4D49-86E4-1F17C2499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sp>
        <p:nvSpPr>
          <p:cNvPr id="12" name="Footer Placeholder 3">
            <a:extLst>
              <a:ext uri="{FF2B5EF4-FFF2-40B4-BE49-F238E27FC236}">
                <a16:creationId xmlns:a16="http://schemas.microsoft.com/office/drawing/2014/main" id="{84192401-8B36-9A42-8533-0A248E5CC848}"/>
              </a:ext>
            </a:extLst>
          </p:cNvPr>
          <p:cNvSpPr txBox="1"/>
          <p:nvPr/>
        </p:nvSpPr>
        <p:spPr>
          <a:xfrm>
            <a:off x="8967435" y="6439711"/>
            <a:ext cx="3224565"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3" name="Picture 12">
            <a:extLst>
              <a:ext uri="{FF2B5EF4-FFF2-40B4-BE49-F238E27FC236}">
                <a16:creationId xmlns:a16="http://schemas.microsoft.com/office/drawing/2014/main" id="{661D9EDB-BC8B-5140-AB50-F81361097E53}"/>
              </a:ext>
            </a:extLst>
          </p:cNvPr>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grpSp>
        <p:nvGrpSpPr>
          <p:cNvPr id="15" name="Group 14">
            <a:extLst>
              <a:ext uri="{FF2B5EF4-FFF2-40B4-BE49-F238E27FC236}">
                <a16:creationId xmlns:a16="http://schemas.microsoft.com/office/drawing/2014/main" id="{793E4114-A5D2-AE4D-B566-6ED999F50FEB}"/>
              </a:ext>
            </a:extLst>
          </p:cNvPr>
          <p:cNvGrpSpPr/>
          <p:nvPr/>
        </p:nvGrpSpPr>
        <p:grpSpPr>
          <a:xfrm>
            <a:off x="2129459" y="120255"/>
            <a:ext cx="9636798" cy="4967224"/>
            <a:chOff x="2129459" y="120255"/>
            <a:chExt cx="9636798" cy="4967224"/>
          </a:xfrm>
        </p:grpSpPr>
        <p:grpSp>
          <p:nvGrpSpPr>
            <p:cNvPr id="16" name="Group 15">
              <a:extLst>
                <a:ext uri="{FF2B5EF4-FFF2-40B4-BE49-F238E27FC236}">
                  <a16:creationId xmlns:a16="http://schemas.microsoft.com/office/drawing/2014/main" id="{69A1D06D-00FE-6D49-85FE-77B67D4D1557}"/>
                </a:ext>
              </a:extLst>
            </p:cNvPr>
            <p:cNvGrpSpPr/>
            <p:nvPr/>
          </p:nvGrpSpPr>
          <p:grpSpPr>
            <a:xfrm>
              <a:off x="2129459" y="120255"/>
              <a:ext cx="9636798" cy="4967224"/>
              <a:chOff x="2129459" y="120255"/>
              <a:chExt cx="9636798" cy="4967224"/>
            </a:xfrm>
          </p:grpSpPr>
          <p:sp>
            <p:nvSpPr>
              <p:cNvPr id="19" name="Oval 18">
                <a:extLst>
                  <a:ext uri="{FF2B5EF4-FFF2-40B4-BE49-F238E27FC236}">
                    <a16:creationId xmlns:a16="http://schemas.microsoft.com/office/drawing/2014/main" id="{523AB6A4-487F-774A-86D3-A9F0867B4034}"/>
                  </a:ext>
                </a:extLst>
              </p:cNvPr>
              <p:cNvSpPr/>
              <p:nvPr/>
            </p:nvSpPr>
            <p:spPr>
              <a:xfrm>
                <a:off x="9541396" y="4510920"/>
                <a:ext cx="1797163" cy="4957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228DEAF-AEE6-BE48-B22A-93DE1D0887F9}"/>
                  </a:ext>
                </a:extLst>
              </p:cNvPr>
              <p:cNvGrpSpPr/>
              <p:nvPr/>
            </p:nvGrpSpPr>
            <p:grpSpPr>
              <a:xfrm>
                <a:off x="2129459" y="120255"/>
                <a:ext cx="9636798" cy="4967224"/>
                <a:chOff x="2129459" y="120255"/>
                <a:chExt cx="9636798" cy="4967224"/>
              </a:xfrm>
            </p:grpSpPr>
            <p:pic>
              <p:nvPicPr>
                <p:cNvPr id="21" name="Picture 2" descr="4f7404e9-4e46-4c7e-b722-ae5465174d6e@namprd16">
                  <a:extLst>
                    <a:ext uri="{FF2B5EF4-FFF2-40B4-BE49-F238E27FC236}">
                      <a16:creationId xmlns:a16="http://schemas.microsoft.com/office/drawing/2014/main" id="{0DFB4437-E9B2-4B46-B7FD-DE574F34CC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005" r="42347" b="24150"/>
                <a:stretch>
                  <a:fillRect/>
                </a:stretch>
              </p:blipFill>
              <p:spPr bwMode="auto">
                <a:xfrm>
                  <a:off x="2129459" y="948919"/>
                  <a:ext cx="357632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1">
                  <a:extLst>
                    <a:ext uri="{FF2B5EF4-FFF2-40B4-BE49-F238E27FC236}">
                      <a16:creationId xmlns:a16="http://schemas.microsoft.com/office/drawing/2014/main" id="{3CA86CD9-4970-E542-A0D1-BBCB648E4E0E}"/>
                    </a:ext>
                  </a:extLst>
                </p:cNvPr>
                <p:cNvSpPr/>
                <p:nvPr/>
              </p:nvSpPr>
              <p:spPr>
                <a:xfrm>
                  <a:off x="9743440" y="3657600"/>
                  <a:ext cx="1432561" cy="52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4D34387-A8AE-D74D-B2D1-0555B9EA9B8E}"/>
                    </a:ext>
                  </a:extLst>
                </p:cNvPr>
                <p:cNvSpPr txBox="1"/>
                <p:nvPr/>
              </p:nvSpPr>
              <p:spPr>
                <a:xfrm>
                  <a:off x="9842090" y="3679356"/>
                  <a:ext cx="1376070" cy="646331"/>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Hola. ¿Puede hablar?</a:t>
                  </a:r>
                </a:p>
              </p:txBody>
            </p:sp>
            <p:sp>
              <p:nvSpPr>
                <p:cNvPr id="24" name="TextBox 23">
                  <a:extLst>
                    <a:ext uri="{FF2B5EF4-FFF2-40B4-BE49-F238E27FC236}">
                      <a16:creationId xmlns:a16="http://schemas.microsoft.com/office/drawing/2014/main" id="{F0E55057-159A-FB4C-9092-15B388410B33}"/>
                    </a:ext>
                  </a:extLst>
                </p:cNvPr>
                <p:cNvSpPr txBox="1"/>
                <p:nvPr/>
              </p:nvSpPr>
              <p:spPr>
                <a:xfrm>
                  <a:off x="9624078" y="4502704"/>
                  <a:ext cx="1631801" cy="584775"/>
                </a:xfrm>
                <a:prstGeom prst="rect">
                  <a:avLst/>
                </a:prstGeom>
                <a:noFill/>
              </p:spPr>
              <p:txBody>
                <a:bodyPr wrap="square" rtlCol="0">
                  <a:spAutoFit/>
                </a:bodyPr>
                <a:lstStyle/>
                <a:p>
                  <a:pPr algn="ctr"/>
                  <a:r>
                    <a:rPr lang="es-MX" sz="1600" b="0" i="0" strike="noStrike" cap="none" spc="0" baseline="0" dirty="0">
                      <a:solidFill>
                        <a:srgbClr val="000000"/>
                      </a:solidFill>
                      <a:effectLst/>
                      <a:latin typeface="Smoothy" pitchFamily="2" charset="77"/>
                      <a:ea typeface="Tahoma"/>
                      <a:cs typeface="Tahoma"/>
                    </a:rPr>
                    <a:t>Sí. ¿En qué le </a:t>
                  </a:r>
                </a:p>
                <a:p>
                  <a:pPr algn="ctr"/>
                  <a:r>
                    <a:rPr lang="es-MX" sz="1600" b="0" i="0" strike="noStrike" cap="none" spc="0" baseline="0" dirty="0">
                      <a:solidFill>
                        <a:srgbClr val="000000"/>
                      </a:solidFill>
                      <a:effectLst/>
                      <a:latin typeface="Smoothy" pitchFamily="2" charset="77"/>
                      <a:ea typeface="Tahoma"/>
                      <a:cs typeface="Tahoma"/>
                    </a:rPr>
                    <a:t>puedo ayudar?</a:t>
                  </a:r>
                </a:p>
              </p:txBody>
            </p:sp>
            <p:sp>
              <p:nvSpPr>
                <p:cNvPr id="25" name="TextBox 24">
                  <a:extLst>
                    <a:ext uri="{FF2B5EF4-FFF2-40B4-BE49-F238E27FC236}">
                      <a16:creationId xmlns:a16="http://schemas.microsoft.com/office/drawing/2014/main" id="{455EB35B-21E1-3B46-A324-76B233C37DAA}"/>
                    </a:ext>
                  </a:extLst>
                </p:cNvPr>
                <p:cNvSpPr txBox="1"/>
                <p:nvPr/>
              </p:nvSpPr>
              <p:spPr>
                <a:xfrm>
                  <a:off x="9512801" y="3072043"/>
                  <a:ext cx="2253456" cy="457200"/>
                </a:xfrm>
                <a:prstGeom prst="rect">
                  <a:avLst/>
                </a:prstGeom>
                <a:noFill/>
              </p:spPr>
              <p:txBody>
                <a:bodyPr wrap="square" rtlCol="0">
                  <a:spAutoFit/>
                </a:bodyPr>
                <a:lstStyle/>
                <a:p>
                  <a:pPr lvl="0"/>
                  <a:r>
                    <a:rPr lang="es-MX" sz="2400" b="1" i="0" strike="noStrike" cap="none" spc="0" baseline="0">
                      <a:solidFill>
                        <a:srgbClr val="000000"/>
                      </a:solidFill>
                      <a:effectLst/>
                      <a:latin typeface="Tahoma"/>
                      <a:ea typeface="Tahoma"/>
                      <a:cs typeface="Tahoma"/>
                    </a:rPr>
                    <a:t>¡Pida ayuda!</a:t>
                  </a:r>
                </a:p>
              </p:txBody>
            </p:sp>
            <p:grpSp>
              <p:nvGrpSpPr>
                <p:cNvPr id="26" name="Group 25">
                  <a:extLst>
                    <a:ext uri="{FF2B5EF4-FFF2-40B4-BE49-F238E27FC236}">
                      <a16:creationId xmlns:a16="http://schemas.microsoft.com/office/drawing/2014/main" id="{66D41645-5154-9A4A-A7FA-D5391C3A5E5B}"/>
                    </a:ext>
                  </a:extLst>
                </p:cNvPr>
                <p:cNvGrpSpPr/>
                <p:nvPr/>
              </p:nvGrpSpPr>
              <p:grpSpPr>
                <a:xfrm>
                  <a:off x="2428239" y="120255"/>
                  <a:ext cx="6453287" cy="646331"/>
                  <a:chOff x="2428239" y="120255"/>
                  <a:chExt cx="6453287" cy="646331"/>
                </a:xfrm>
              </p:grpSpPr>
              <p:sp>
                <p:nvSpPr>
                  <p:cNvPr id="27" name="Rectangle 26">
                    <a:extLst>
                      <a:ext uri="{FF2B5EF4-FFF2-40B4-BE49-F238E27FC236}">
                        <a16:creationId xmlns:a16="http://schemas.microsoft.com/office/drawing/2014/main" id="{72D57C3F-C237-4D46-83D0-8DC4D22D12D1}"/>
                      </a:ext>
                    </a:extLst>
                  </p:cNvPr>
                  <p:cNvSpPr/>
                  <p:nvPr/>
                </p:nvSpPr>
                <p:spPr>
                  <a:xfrm>
                    <a:off x="2428239" y="182337"/>
                    <a:ext cx="4913421" cy="549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A252A0C-458F-A941-B792-5AD6CB4E3134}"/>
                      </a:ext>
                    </a:extLst>
                  </p:cNvPr>
                  <p:cNvSpPr txBox="1"/>
                  <p:nvPr/>
                </p:nvSpPr>
                <p:spPr>
                  <a:xfrm>
                    <a:off x="2428240" y="120255"/>
                    <a:ext cx="6453286"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Cómo pedir ayuda</a:t>
                    </a:r>
                  </a:p>
                </p:txBody>
              </p:sp>
            </p:grpSp>
          </p:grpSp>
        </p:grpSp>
        <p:sp>
          <p:nvSpPr>
            <p:cNvPr id="17" name="Moon 16">
              <a:extLst>
                <a:ext uri="{FF2B5EF4-FFF2-40B4-BE49-F238E27FC236}">
                  <a16:creationId xmlns:a16="http://schemas.microsoft.com/office/drawing/2014/main" id="{07033FF7-0460-4B4F-AAD9-3CA6FD656A00}"/>
                </a:ext>
              </a:extLst>
            </p:cNvPr>
            <p:cNvSpPr/>
            <p:nvPr/>
          </p:nvSpPr>
          <p:spPr>
            <a:xfrm rot="12641641">
              <a:off x="8532331" y="2475669"/>
              <a:ext cx="884070" cy="2196376"/>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5D26FA2-5BAA-A941-84A6-7BC42A77FF73}"/>
                </a:ext>
              </a:extLst>
            </p:cNvPr>
            <p:cNvSpPr/>
            <p:nvPr/>
          </p:nvSpPr>
          <p:spPr>
            <a:xfrm>
              <a:off x="8553159" y="4256920"/>
              <a:ext cx="328367" cy="25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632620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9"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293729740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43793" y="1547470"/>
            <a:ext cx="8804365" cy="1188720"/>
          </a:xfrm>
          <a:prstGeom prst="rect">
            <a:avLst/>
          </a:prstGeom>
          <a:noFill/>
          <a:ln w="57150">
            <a:solidFill>
              <a:schemeClr val="tx1"/>
            </a:solidFill>
          </a:ln>
        </p:spPr>
        <p:txBody>
          <a:bodyPr wrap="square" rtlCol="0">
            <a:spAutoFit/>
          </a:bodyPr>
          <a:lstStyle/>
          <a:p>
            <a:pPr algn="ctr"/>
            <a:r>
              <a:rPr lang="es-MX" sz="3600" b="1" i="0" strike="noStrike" cap="none" spc="0" baseline="0">
                <a:solidFill>
                  <a:srgbClr val="000000"/>
                </a:solidFill>
                <a:effectLst/>
                <a:latin typeface="Tahoma"/>
                <a:ea typeface="Tahoma"/>
                <a:cs typeface="Tahoma"/>
              </a:rPr>
              <a:t>¿Cuál sería una manera sana de tener un desacuerdo con su pareja?</a:t>
            </a:r>
            <a:endParaRPr lang="en-US" sz="3600" b="1">
              <a:latin typeface="Tahoma" panose="020B0604030504040204" pitchFamily="34" charset="0"/>
              <a:ea typeface="Tahoma" panose="020B0604030504040204" pitchFamily="34" charset="0"/>
              <a:cs typeface="Tahoma" panose="020B0604030504040204" pitchFamily="34" charset="0"/>
            </a:endParaRPr>
          </a:p>
        </p:txBody>
      </p:sp>
      <p:grpSp>
        <p:nvGrpSpPr>
          <p:cNvPr id="2" name="Group 1"/>
          <p:cNvGrpSpPr/>
          <p:nvPr/>
        </p:nvGrpSpPr>
        <p:grpSpPr>
          <a:xfrm>
            <a:off x="1247301" y="4111262"/>
            <a:ext cx="980661" cy="993913"/>
            <a:chOff x="1286489" y="3054974"/>
            <a:chExt cx="980661" cy="993913"/>
          </a:xfrm>
        </p:grpSpPr>
        <p:sp>
          <p:nvSpPr>
            <p:cNvPr id="13" name="Oval 12"/>
            <p:cNvSpPr/>
            <p:nvPr/>
          </p:nvSpPr>
          <p:spPr>
            <a:xfrm>
              <a:off x="1286489" y="3054974"/>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84243" y="3117348"/>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grpSp>
        <p:nvGrpSpPr>
          <p:cNvPr id="3" name="Group 2"/>
          <p:cNvGrpSpPr/>
          <p:nvPr/>
        </p:nvGrpSpPr>
        <p:grpSpPr>
          <a:xfrm>
            <a:off x="5675213" y="4111262"/>
            <a:ext cx="980661" cy="993913"/>
            <a:chOff x="5675214" y="3054974"/>
            <a:chExt cx="980661" cy="993913"/>
          </a:xfrm>
        </p:grpSpPr>
        <p:sp>
          <p:nvSpPr>
            <p:cNvPr id="14" name="Oval 13"/>
            <p:cNvSpPr/>
            <p:nvPr/>
          </p:nvSpPr>
          <p:spPr>
            <a:xfrm>
              <a:off x="5675214" y="3054974"/>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872968" y="3117348"/>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grpSp>
      <p:grpSp>
        <p:nvGrpSpPr>
          <p:cNvPr id="4" name="Group 3"/>
          <p:cNvGrpSpPr/>
          <p:nvPr/>
        </p:nvGrpSpPr>
        <p:grpSpPr>
          <a:xfrm>
            <a:off x="9697199" y="4092178"/>
            <a:ext cx="1004880" cy="993913"/>
            <a:chOff x="9671281" y="3117349"/>
            <a:chExt cx="1004880" cy="993913"/>
          </a:xfrm>
        </p:grpSpPr>
        <p:sp>
          <p:nvSpPr>
            <p:cNvPr id="15" name="Oval 14"/>
            <p:cNvSpPr/>
            <p:nvPr/>
          </p:nvSpPr>
          <p:spPr>
            <a:xfrm>
              <a:off x="9671281" y="3117349"/>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893255" y="3194697"/>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grpSp>
      <p:sp>
        <p:nvSpPr>
          <p:cNvPr id="19" name="Rectangle 18"/>
          <p:cNvSpPr/>
          <p:nvPr/>
        </p:nvSpPr>
        <p:spPr>
          <a:xfrm>
            <a:off x="846002" y="3428906"/>
            <a:ext cx="1693626"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Gritarle</a:t>
            </a:r>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p:cNvSpPr/>
          <p:nvPr/>
        </p:nvSpPr>
        <p:spPr>
          <a:xfrm>
            <a:off x="4937565" y="3243970"/>
            <a:ext cx="2416825" cy="7010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Usar una Declaración “yo”</a:t>
            </a:r>
            <a:endParaRPr lang="en-US" sz="2000">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9340205" y="3443998"/>
            <a:ext cx="1694650" cy="396240"/>
          </a:xfrm>
          <a:prstGeom prst="rect">
            <a:avLst/>
          </a:prstGeom>
          <a:ln w="57150">
            <a:solidFill>
              <a:schemeClr val="tx1"/>
            </a:solidFill>
          </a:ln>
        </p:spPr>
        <p:txBody>
          <a:bodyPr wrap="square">
            <a:spAutoFit/>
          </a:bodyPr>
          <a:lstStyle/>
          <a:p>
            <a:pPr algn="ctr"/>
            <a:r>
              <a:rPr lang="es-MX" sz="2000" b="0" i="0" strike="noStrike" cap="none" spc="0" baseline="0" dirty="0">
                <a:solidFill>
                  <a:srgbClr val="000000"/>
                </a:solidFill>
                <a:effectLst/>
                <a:latin typeface="Tahoma"/>
                <a:ea typeface="Tahoma"/>
                <a:cs typeface="Tahoma"/>
              </a:rPr>
              <a:t>Ignorarla</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rcRect l="33743" t="25344" r="49114" b="19845"/>
          <a:stretch>
            <a:fillRect/>
          </a:stretch>
        </p:blipFill>
        <p:spPr>
          <a:xfrm>
            <a:off x="8911979" y="3849568"/>
            <a:ext cx="761947" cy="1373227"/>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rcRect t="29553" r="80478" b="19416"/>
          <a:stretch>
            <a:fillRect/>
          </a:stretch>
        </p:blipFill>
        <p:spPr>
          <a:xfrm>
            <a:off x="326538" y="3973011"/>
            <a:ext cx="847367" cy="1248557"/>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rcRect l="20491" t="29038" r="65078" b="19587"/>
          <a:stretch>
            <a:fillRect/>
          </a:stretch>
        </p:blipFill>
        <p:spPr>
          <a:xfrm>
            <a:off x="4915604" y="4009573"/>
            <a:ext cx="694295" cy="1393252"/>
          </a:xfrm>
          <a:prstGeom prst="rect">
            <a:avLst/>
          </a:prstGeom>
        </p:spPr>
      </p:pic>
      <p:sp>
        <p:nvSpPr>
          <p:cNvPr id="25"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7" name="TextBox 6">
            <a:extLst>
              <a:ext uri="{FF2B5EF4-FFF2-40B4-BE49-F238E27FC236}">
                <a16:creationId xmlns:a16="http://schemas.microsoft.com/office/drawing/2014/main" id="{B7DBEA77-F191-040B-09D2-7A94553D93DF}"/>
              </a:ext>
            </a:extLst>
          </p:cNvPr>
          <p:cNvSpPr txBox="1"/>
          <p:nvPr/>
        </p:nvSpPr>
        <p:spPr>
          <a:xfrm>
            <a:off x="2046120" y="101462"/>
            <a:ext cx="5154962"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BOLETA DE SALIDA</a:t>
            </a:r>
          </a:p>
        </p:txBody>
      </p:sp>
    </p:spTree>
    <p:extLst>
      <p:ext uri="{BB962C8B-B14F-4D97-AF65-F5344CB8AC3E}">
        <p14:creationId xmlns:p14="http://schemas.microsoft.com/office/powerpoint/2010/main" val="210514741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849086" y="1920849"/>
            <a:ext cx="11144910" cy="1188720"/>
          </a:xfrm>
          <a:prstGeom prst="rect">
            <a:avLst/>
          </a:prstGeom>
          <a:ln w="57150">
            <a:solidFill>
              <a:schemeClr val="tx1"/>
            </a:solidFill>
          </a:ln>
        </p:spPr>
        <p:txBody>
          <a:bodyPr wrap="square">
            <a:spAutoFit/>
          </a:bodyPr>
          <a:lstStyle/>
          <a:p>
            <a:pPr algn="ctr"/>
            <a:r>
              <a:rPr lang="es-MX" sz="3600" b="1" i="0" strike="noStrike" cap="none" spc="0" baseline="0">
                <a:solidFill>
                  <a:srgbClr val="000000"/>
                </a:solidFill>
                <a:effectLst/>
                <a:latin typeface="Tahoma"/>
                <a:ea typeface="Tahoma"/>
                <a:cs typeface="Tahoma"/>
              </a:rPr>
              <a:t>Si no está feliz en su relación romántica, ¿está bien terminar o romper con su pareja?</a:t>
            </a:r>
            <a:endParaRPr lang="en-US" sz="3600" b="1">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1836954" y="3491605"/>
            <a:ext cx="8518092" cy="1655058"/>
            <a:chOff x="1836954" y="3491605"/>
            <a:chExt cx="8518092" cy="1655058"/>
          </a:xfrm>
        </p:grpSpPr>
        <p:sp>
          <p:nvSpPr>
            <p:cNvPr id="16" name="Rectangle 15"/>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endParaRPr lang="en-US" sz="5400" b="1">
                <a:latin typeface="Tahoma" panose="020B0604030504040204" pitchFamily="34" charset="0"/>
                <a:ea typeface="Tahoma" panose="020B0604030504040204" pitchFamily="34" charset="0"/>
                <a:cs typeface="Tahoma" panose="020B0604030504040204" pitchFamily="34" charset="0"/>
              </a:endParaRP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endParaRPr lang="en-US" sz="5400" b="1">
                <a:latin typeface="Tahoma" panose="020B0604030504040204" pitchFamily="34" charset="0"/>
                <a:ea typeface="Tahoma" panose="020B0604030504040204" pitchFamily="34" charset="0"/>
                <a:cs typeface="Tahoma" panose="020B0604030504040204" pitchFamily="34" charset="0"/>
              </a:endParaRPr>
            </a:p>
          </p:txBody>
        </p:sp>
      </p:grpSp>
      <p:sp>
        <p:nvSpPr>
          <p:cNvPr id="14"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8" name="TextBox 17">
            <a:extLst>
              <a:ext uri="{FF2B5EF4-FFF2-40B4-BE49-F238E27FC236}">
                <a16:creationId xmlns:a16="http://schemas.microsoft.com/office/drawing/2014/main" id="{E34825C4-A7B7-0345-812C-20DAF18A4402}"/>
              </a:ext>
            </a:extLst>
          </p:cNvPr>
          <p:cNvSpPr txBox="1"/>
          <p:nvPr/>
        </p:nvSpPr>
        <p:spPr>
          <a:xfrm>
            <a:off x="2046120" y="101462"/>
            <a:ext cx="5154962"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BOLETA DE SALIDA</a:t>
            </a:r>
          </a:p>
        </p:txBody>
      </p:sp>
    </p:spTree>
    <p:extLst>
      <p:ext uri="{BB962C8B-B14F-4D97-AF65-F5344CB8AC3E}">
        <p14:creationId xmlns:p14="http://schemas.microsoft.com/office/powerpoint/2010/main" val="410465485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142560" y="2563555"/>
            <a:ext cx="10355046" cy="1188720"/>
          </a:xfrm>
          <a:prstGeom prst="rect">
            <a:avLst/>
          </a:prstGeom>
          <a:ln w="57150">
            <a:solidFill>
              <a:schemeClr val="tx1"/>
            </a:solidFill>
          </a:ln>
        </p:spPr>
        <p:txBody>
          <a:bodyPr wrap="square">
            <a:spAutoFit/>
          </a:bodyPr>
          <a:lstStyle/>
          <a:p>
            <a:pPr algn="ctr"/>
            <a:r>
              <a:rPr lang="es-MX" sz="3600" b="1" i="0" strike="noStrike" cap="none" spc="0" baseline="0">
                <a:solidFill>
                  <a:srgbClr val="000000"/>
                </a:solidFill>
                <a:effectLst/>
                <a:latin typeface="Tahoma"/>
                <a:ea typeface="Tahoma"/>
                <a:cs typeface="Tahoma"/>
              </a:rPr>
              <a:t>¿Cuál sería una cosa que pudiera hacer para sentirse mejor si está triste por un rechazo?</a:t>
            </a:r>
            <a:endParaRPr lang="en-US" sz="3600" b="1">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10" name="TextBox 9">
            <a:extLst>
              <a:ext uri="{FF2B5EF4-FFF2-40B4-BE49-F238E27FC236}">
                <a16:creationId xmlns:a16="http://schemas.microsoft.com/office/drawing/2014/main" id="{50333373-4628-9C4A-ACA8-19D5798FE950}"/>
              </a:ext>
            </a:extLst>
          </p:cNvPr>
          <p:cNvSpPr txBox="1"/>
          <p:nvPr/>
        </p:nvSpPr>
        <p:spPr>
          <a:xfrm>
            <a:off x="2046120" y="101462"/>
            <a:ext cx="5154962" cy="646331"/>
          </a:xfrm>
          <a:prstGeom prst="rect">
            <a:avLst/>
          </a:prstGeom>
          <a:solidFill>
            <a:schemeClr val="bg1"/>
          </a:solidFill>
        </p:spPr>
        <p:txBody>
          <a:bodyPr wrap="square" rtlCol="0">
            <a:spAutoFit/>
          </a:bodyPr>
          <a:lstStyle/>
          <a:p>
            <a:r>
              <a:rPr lang="en-US" sz="3600" b="1" dirty="0">
                <a:latin typeface="Marvin Round" panose="02000000000000000000" pitchFamily="2" charset="0"/>
              </a:rPr>
              <a:t>BOLETA DE SALIDA</a:t>
            </a:r>
          </a:p>
        </p:txBody>
      </p:sp>
    </p:spTree>
    <p:extLst>
      <p:ext uri="{BB962C8B-B14F-4D97-AF65-F5344CB8AC3E}">
        <p14:creationId xmlns:p14="http://schemas.microsoft.com/office/powerpoint/2010/main" val="330411180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73259" cy="6829844"/>
          </a:xfrm>
          <a:prstGeom prst="rect">
            <a:avLst/>
          </a:prstGeom>
        </p:spPr>
      </p:pic>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6786845" y="3099987"/>
            <a:ext cx="1965065" cy="1785104"/>
            <a:chOff x="6786845" y="3099987"/>
            <a:chExt cx="1965065" cy="1785104"/>
          </a:xfrm>
        </p:grpSpPr>
        <p:sp>
          <p:nvSpPr>
            <p:cNvPr id="70" name="TextBox 69"/>
            <p:cNvSpPr txBox="1"/>
            <p:nvPr/>
          </p:nvSpPr>
          <p:spPr>
            <a:xfrm>
              <a:off x="6786843" y="3099987"/>
              <a:ext cx="1965065"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No sana</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71" name="Picture 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5270" y="3149928"/>
              <a:ext cx="1684448" cy="1436483"/>
            </a:xfrm>
            <a:prstGeom prst="rect">
              <a:avLst/>
            </a:prstGeom>
          </p:spPr>
        </p:pic>
      </p:grpSp>
      <p:grpSp>
        <p:nvGrpSpPr>
          <p:cNvPr id="25" name="Group 24"/>
          <p:cNvGrpSpPr/>
          <p:nvPr/>
        </p:nvGrpSpPr>
        <p:grpSpPr>
          <a:xfrm>
            <a:off x="9705435" y="3093930"/>
            <a:ext cx="1922491" cy="1785104"/>
            <a:chOff x="9705435" y="3093930"/>
            <a:chExt cx="1922491" cy="1785104"/>
          </a:xfrm>
        </p:grpSpPr>
        <p:sp>
          <p:nvSpPr>
            <p:cNvPr id="73" name="TextBox 72"/>
            <p:cNvSpPr txBox="1"/>
            <p:nvPr/>
          </p:nvSpPr>
          <p:spPr>
            <a:xfrm>
              <a:off x="9705434" y="3093930"/>
              <a:ext cx="1922491" cy="176784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dirty="0">
                  <a:solidFill>
                    <a:srgbClr val="000000"/>
                  </a:solidFill>
                  <a:effectLst/>
                  <a:latin typeface="Tahoma"/>
                  <a:ea typeface="Tahoma"/>
                  <a:cs typeface="Tahoma"/>
                </a:rPr>
                <a:t>Sana</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5304" y="3149928"/>
              <a:ext cx="1630482" cy="1390461"/>
            </a:xfrm>
            <a:prstGeom prst="rect">
              <a:avLst/>
            </a:prstGeom>
          </p:spPr>
        </p:pic>
      </p:grpSp>
      <p:grpSp>
        <p:nvGrpSpPr>
          <p:cNvPr id="26" name="Group 25"/>
          <p:cNvGrpSpPr/>
          <p:nvPr/>
        </p:nvGrpSpPr>
        <p:grpSpPr>
          <a:xfrm>
            <a:off x="3853398" y="3102438"/>
            <a:ext cx="2039337" cy="1785104"/>
            <a:chOff x="3853398" y="3102438"/>
            <a:chExt cx="2039337" cy="1785104"/>
          </a:xfrm>
        </p:grpSpPr>
        <p:sp>
          <p:nvSpPr>
            <p:cNvPr id="64" name="TextBox 63"/>
            <p:cNvSpPr txBox="1"/>
            <p:nvPr/>
          </p:nvSpPr>
          <p:spPr>
            <a:xfrm>
              <a:off x="3853398" y="3102438"/>
              <a:ext cx="2039337"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El autocuidado</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9017" y="3225135"/>
              <a:ext cx="1485647" cy="1266947"/>
            </a:xfrm>
            <a:prstGeom prst="rect">
              <a:avLst/>
            </a:prstGeom>
          </p:spPr>
        </p:pic>
      </p:grpSp>
      <p:grpSp>
        <p:nvGrpSpPr>
          <p:cNvPr id="23" name="Group 22"/>
          <p:cNvGrpSpPr/>
          <p:nvPr/>
        </p:nvGrpSpPr>
        <p:grpSpPr>
          <a:xfrm>
            <a:off x="9705435" y="1235633"/>
            <a:ext cx="1916152" cy="1754326"/>
            <a:chOff x="9705435" y="1235633"/>
            <a:chExt cx="1916152" cy="1754326"/>
          </a:xfrm>
        </p:grpSpPr>
        <p:sp>
          <p:nvSpPr>
            <p:cNvPr id="76" name="TextBox 75"/>
            <p:cNvSpPr txBox="1"/>
            <p:nvPr/>
          </p:nvSpPr>
          <p:spPr>
            <a:xfrm>
              <a:off x="9705432" y="1235633"/>
              <a:ext cx="1916152"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Rompimiento</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45929" y="1352266"/>
              <a:ext cx="1569857" cy="1338761"/>
            </a:xfrm>
            <a:prstGeom prst="rect">
              <a:avLst/>
            </a:prstGeom>
          </p:spPr>
        </p:pic>
      </p:grpSp>
      <p:grpSp>
        <p:nvGrpSpPr>
          <p:cNvPr id="22" name="Group 21"/>
          <p:cNvGrpSpPr/>
          <p:nvPr/>
        </p:nvGrpSpPr>
        <p:grpSpPr>
          <a:xfrm>
            <a:off x="6778692" y="1237158"/>
            <a:ext cx="1973422" cy="1754326"/>
            <a:chOff x="6778692" y="1237158"/>
            <a:chExt cx="1973422" cy="1754326"/>
          </a:xfrm>
        </p:grpSpPr>
        <p:sp>
          <p:nvSpPr>
            <p:cNvPr id="67" name="TextBox 66"/>
            <p:cNvSpPr txBox="1"/>
            <p:nvPr/>
          </p:nvSpPr>
          <p:spPr>
            <a:xfrm>
              <a:off x="6778691" y="1237158"/>
              <a:ext cx="1973422"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Rechazo</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8426" y="1352266"/>
              <a:ext cx="1423657" cy="1214083"/>
            </a:xfrm>
            <a:prstGeom prst="rect">
              <a:avLst/>
            </a:prstGeom>
          </p:spPr>
        </p:pic>
      </p:grpSp>
      <p:grpSp>
        <p:nvGrpSpPr>
          <p:cNvPr id="21" name="Group 20"/>
          <p:cNvGrpSpPr/>
          <p:nvPr/>
        </p:nvGrpSpPr>
        <p:grpSpPr>
          <a:xfrm>
            <a:off x="3842511" y="1216941"/>
            <a:ext cx="2050223" cy="1747572"/>
            <a:chOff x="3842511" y="1216941"/>
            <a:chExt cx="2050223" cy="1747572"/>
          </a:xfrm>
        </p:grpSpPr>
        <p:sp>
          <p:nvSpPr>
            <p:cNvPr id="61" name="TextBox 60"/>
            <p:cNvSpPr txBox="1"/>
            <p:nvPr/>
          </p:nvSpPr>
          <p:spPr>
            <a:xfrm>
              <a:off x="3842511" y="1230705"/>
              <a:ext cx="2050223" cy="17170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800"/>
                </a:spcBef>
              </a:pPr>
              <a:r>
                <a:rPr lang="es-MX" sz="1800" b="1" i="0" strike="noStrike" cap="none" spc="0" baseline="0">
                  <a:solidFill>
                    <a:srgbClr val="000000"/>
                  </a:solidFill>
                  <a:effectLst/>
                  <a:latin typeface="Tahoma"/>
                  <a:ea typeface="Tahoma"/>
                  <a:cs typeface="Tahoma"/>
                </a:rPr>
                <a:t>Desacuerdo</a:t>
              </a:r>
              <a:endParaRPr lang="en-US" b="1">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4016" y="1216941"/>
              <a:ext cx="1710947" cy="1459081"/>
            </a:xfrm>
            <a:prstGeom prst="rect">
              <a:avLst/>
            </a:prstGeom>
          </p:spPr>
        </p:pic>
      </p:grpSp>
      <p:pic>
        <p:nvPicPr>
          <p:cNvPr id="63" name="Picture 62"/>
          <p:cNvPicPr>
            <a:picLocks noChangeAspect="1"/>
          </p:cNvPicPr>
          <p:nvPr/>
        </p:nvPicPr>
        <p:blipFill>
          <a:blip r:embed="rId10"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68" name="TextBox 67">
            <a:extLst>
              <a:ext uri="{FF2B5EF4-FFF2-40B4-BE49-F238E27FC236}">
                <a16:creationId xmlns:a16="http://schemas.microsoft.com/office/drawing/2014/main" id="{BFD3E5B1-C581-DC48-9A98-8F67A3D1F7B3}"/>
              </a:ext>
            </a:extLst>
          </p:cNvPr>
          <p:cNvSpPr txBox="1"/>
          <p:nvPr/>
        </p:nvSpPr>
        <p:spPr>
          <a:xfrm>
            <a:off x="2384166" y="129857"/>
            <a:ext cx="6999510" cy="646331"/>
          </a:xfrm>
          <a:prstGeom prst="rect">
            <a:avLst/>
          </a:prstGeom>
          <a:solidFill>
            <a:schemeClr val="bg1"/>
          </a:solidFill>
        </p:spPr>
        <p:txBody>
          <a:bodyPr wrap="square">
            <a:spAutoFit/>
          </a:bodyPr>
          <a:lstStyle/>
          <a:p>
            <a:r>
              <a:rPr lang="es-MX" sz="3600" b="1" dirty="0">
                <a:latin typeface="Marvin Round" panose="02000000000000000000" pitchFamily="2" charset="0"/>
              </a:rPr>
              <a:t>PALABRAS IMPORTANTES</a:t>
            </a:r>
          </a:p>
        </p:txBody>
      </p:sp>
      <p:grpSp>
        <p:nvGrpSpPr>
          <p:cNvPr id="69" name="Group 68">
            <a:extLst>
              <a:ext uri="{FF2B5EF4-FFF2-40B4-BE49-F238E27FC236}">
                <a16:creationId xmlns:a16="http://schemas.microsoft.com/office/drawing/2014/main" id="{9F907BE3-E9FA-A64C-B122-0C984E3B7E78}"/>
              </a:ext>
            </a:extLst>
          </p:cNvPr>
          <p:cNvGrpSpPr/>
          <p:nvPr/>
        </p:nvGrpSpPr>
        <p:grpSpPr>
          <a:xfrm>
            <a:off x="26035" y="3334700"/>
            <a:ext cx="1580866" cy="1831271"/>
            <a:chOff x="22860" y="3128960"/>
            <a:chExt cx="1580866" cy="1831271"/>
          </a:xfrm>
        </p:grpSpPr>
        <p:sp>
          <p:nvSpPr>
            <p:cNvPr id="72" name="TextBox 71">
              <a:extLst>
                <a:ext uri="{FF2B5EF4-FFF2-40B4-BE49-F238E27FC236}">
                  <a16:creationId xmlns:a16="http://schemas.microsoft.com/office/drawing/2014/main" id="{5A9422E2-9B7D-8F4D-9F3B-385EBED1BC2A}"/>
                </a:ext>
              </a:extLst>
            </p:cNvPr>
            <p:cNvSpPr txBox="1"/>
            <p:nvPr/>
          </p:nvSpPr>
          <p:spPr>
            <a:xfrm>
              <a:off x="22860" y="3128960"/>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b="1" dirty="0">
                  <a:latin typeface="Tahoma" panose="020B0604030504040204" pitchFamily="34" charset="0"/>
                  <a:ea typeface="Tahoma" panose="020B0604030504040204" pitchFamily="34" charset="0"/>
                  <a:cs typeface="Tahoma" panose="020B0604030504040204" pitchFamily="34" charset="0"/>
                </a:rPr>
                <a:t>Yo</a:t>
              </a:r>
              <a:r>
                <a:rPr lang="en-US" b="1" dirty="0">
                  <a:latin typeface="Tahoma" panose="020B0604030504040204" pitchFamily="34" charset="0"/>
                  <a:ea typeface="Tahoma" panose="020B0604030504040204" pitchFamily="34" charset="0"/>
                  <a:cs typeface="Tahoma" panose="020B0604030504040204" pitchFamily="34" charset="0"/>
                </a:rPr>
                <a:t> </a:t>
              </a:r>
              <a:r>
                <a:rPr lang="es-MX" sz="1800" b="1" i="0" strike="noStrike" cap="none" spc="0" baseline="0" dirty="0">
                  <a:solidFill>
                    <a:srgbClr val="000000"/>
                  </a:solidFill>
                  <a:effectLst/>
                  <a:latin typeface="Tahoma"/>
                  <a:ea typeface="Tahoma"/>
                  <a:cs typeface="Tahoma"/>
                </a:rPr>
                <a:t>necesito ayuda</a:t>
              </a:r>
            </a:p>
          </p:txBody>
        </p:sp>
        <p:pic>
          <p:nvPicPr>
            <p:cNvPr id="75" name="Picture 74">
              <a:extLst>
                <a:ext uri="{FF2B5EF4-FFF2-40B4-BE49-F238E27FC236}">
                  <a16:creationId xmlns:a16="http://schemas.microsoft.com/office/drawing/2014/main" id="{6F86346F-80A4-7043-96B6-90EFCEC4859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77" name="Group 76">
            <a:extLst>
              <a:ext uri="{FF2B5EF4-FFF2-40B4-BE49-F238E27FC236}">
                <a16:creationId xmlns:a16="http://schemas.microsoft.com/office/drawing/2014/main" id="{E4DF158F-2AE4-0F49-BF56-8A4A063DC8D0}"/>
              </a:ext>
            </a:extLst>
          </p:cNvPr>
          <p:cNvGrpSpPr/>
          <p:nvPr/>
        </p:nvGrpSpPr>
        <p:grpSpPr>
          <a:xfrm>
            <a:off x="32485" y="2037955"/>
            <a:ext cx="1579013" cy="1295743"/>
            <a:chOff x="22860" y="1832215"/>
            <a:chExt cx="1579013" cy="1288137"/>
          </a:xfrm>
        </p:grpSpPr>
        <p:sp>
          <p:nvSpPr>
            <p:cNvPr id="78" name="TextBox 77">
              <a:extLst>
                <a:ext uri="{FF2B5EF4-FFF2-40B4-BE49-F238E27FC236}">
                  <a16:creationId xmlns:a16="http://schemas.microsoft.com/office/drawing/2014/main" id="{D062A81B-B92F-EC4E-A44D-F6CC7169049C}"/>
                </a:ext>
              </a:extLst>
            </p:cNvPr>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Sí</a:t>
              </a:r>
            </a:p>
          </p:txBody>
        </p:sp>
        <p:pic>
          <p:nvPicPr>
            <p:cNvPr id="79" name="Picture 78">
              <a:extLst>
                <a:ext uri="{FF2B5EF4-FFF2-40B4-BE49-F238E27FC236}">
                  <a16:creationId xmlns:a16="http://schemas.microsoft.com/office/drawing/2014/main" id="{E2DC3DE9-1BE1-BD4F-9E31-33F3E2C6496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80" name="Group 79">
            <a:extLst>
              <a:ext uri="{FF2B5EF4-FFF2-40B4-BE49-F238E27FC236}">
                <a16:creationId xmlns:a16="http://schemas.microsoft.com/office/drawing/2014/main" id="{B598853D-9334-6947-A379-E95C54EB907B}"/>
              </a:ext>
            </a:extLst>
          </p:cNvPr>
          <p:cNvGrpSpPr/>
          <p:nvPr/>
        </p:nvGrpSpPr>
        <p:grpSpPr>
          <a:xfrm>
            <a:off x="1610201" y="2037869"/>
            <a:ext cx="1545336" cy="1298448"/>
            <a:chOff x="1655921" y="1843079"/>
            <a:chExt cx="1552076" cy="1286794"/>
          </a:xfrm>
        </p:grpSpPr>
        <p:sp>
          <p:nvSpPr>
            <p:cNvPr id="81" name="TextBox 80">
              <a:extLst>
                <a:ext uri="{FF2B5EF4-FFF2-40B4-BE49-F238E27FC236}">
                  <a16:creationId xmlns:a16="http://schemas.microsoft.com/office/drawing/2014/main" id="{8EBE8A68-5F5C-B14F-BBD7-7FFCA3D99FAB}"/>
                </a:ext>
              </a:extLst>
            </p:cNvPr>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82" name="Picture 81">
              <a:extLst>
                <a:ext uri="{FF2B5EF4-FFF2-40B4-BE49-F238E27FC236}">
                  <a16:creationId xmlns:a16="http://schemas.microsoft.com/office/drawing/2014/main" id="{1FF76E1C-8492-FE42-8D37-61AC06118E5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83" name="Group 82">
            <a:extLst>
              <a:ext uri="{FF2B5EF4-FFF2-40B4-BE49-F238E27FC236}">
                <a16:creationId xmlns:a16="http://schemas.microsoft.com/office/drawing/2014/main" id="{BFF6DEE5-B98C-E44A-9C83-0020147B2D59}"/>
              </a:ext>
            </a:extLst>
          </p:cNvPr>
          <p:cNvGrpSpPr/>
          <p:nvPr/>
        </p:nvGrpSpPr>
        <p:grpSpPr>
          <a:xfrm>
            <a:off x="1617444" y="5176828"/>
            <a:ext cx="1543050" cy="1665878"/>
            <a:chOff x="1663164" y="4971088"/>
            <a:chExt cx="1543050" cy="1569660"/>
          </a:xfrm>
        </p:grpSpPr>
        <p:sp>
          <p:nvSpPr>
            <p:cNvPr id="84" name="TextBox 83">
              <a:extLst>
                <a:ext uri="{FF2B5EF4-FFF2-40B4-BE49-F238E27FC236}">
                  <a16:creationId xmlns:a16="http://schemas.microsoft.com/office/drawing/2014/main" id="{7DB7F0EF-73B5-6A43-B515-E76F87B6F364}"/>
                </a:ext>
              </a:extLst>
            </p:cNvPr>
            <p:cNvSpPr txBox="1"/>
            <p:nvPr/>
          </p:nvSpPr>
          <p:spPr>
            <a:xfrm>
              <a:off x="1663164" y="4971088"/>
              <a:ext cx="1543050" cy="15696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400" b="1" i="0" strike="noStrike" cap="none" spc="0" baseline="0" dirty="0">
                  <a:solidFill>
                    <a:srgbClr val="000000"/>
                  </a:solidFill>
                  <a:effectLst/>
                  <a:latin typeface="Tahoma"/>
                  <a:ea typeface="Tahoma"/>
                  <a:cs typeface="Tahoma"/>
                </a:rPr>
                <a:t>Persona adulta</a:t>
              </a:r>
            </a:p>
          </p:txBody>
        </p:sp>
        <p:pic>
          <p:nvPicPr>
            <p:cNvPr id="85" name="Picture 84">
              <a:extLst>
                <a:ext uri="{FF2B5EF4-FFF2-40B4-BE49-F238E27FC236}">
                  <a16:creationId xmlns:a16="http://schemas.microsoft.com/office/drawing/2014/main" id="{547097DD-7474-244F-A007-10D34695AA5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91149" y="5078968"/>
              <a:ext cx="1271178" cy="1084050"/>
            </a:xfrm>
            <a:prstGeom prst="rect">
              <a:avLst/>
            </a:prstGeom>
          </p:spPr>
        </p:pic>
      </p:grpSp>
      <p:grpSp>
        <p:nvGrpSpPr>
          <p:cNvPr id="86" name="Group 85">
            <a:extLst>
              <a:ext uri="{FF2B5EF4-FFF2-40B4-BE49-F238E27FC236}">
                <a16:creationId xmlns:a16="http://schemas.microsoft.com/office/drawing/2014/main" id="{C25E3646-8A44-6949-BE50-FE2C89BF9AE9}"/>
              </a:ext>
            </a:extLst>
          </p:cNvPr>
          <p:cNvGrpSpPr/>
          <p:nvPr/>
        </p:nvGrpSpPr>
        <p:grpSpPr>
          <a:xfrm>
            <a:off x="26670" y="5173020"/>
            <a:ext cx="1581912" cy="1682496"/>
            <a:chOff x="38100" y="4967279"/>
            <a:chExt cx="1578104" cy="1631555"/>
          </a:xfrm>
        </p:grpSpPr>
        <p:sp>
          <p:nvSpPr>
            <p:cNvPr id="87" name="TextBox 86">
              <a:extLst>
                <a:ext uri="{FF2B5EF4-FFF2-40B4-BE49-F238E27FC236}">
                  <a16:creationId xmlns:a16="http://schemas.microsoft.com/office/drawing/2014/main" id="{41427C7E-817A-0F4E-B2BD-CA0C2C6350FA}"/>
                </a:ext>
              </a:extLst>
            </p:cNvPr>
            <p:cNvSpPr txBox="1"/>
            <p:nvPr/>
          </p:nvSpPr>
          <p:spPr>
            <a:xfrm>
              <a:off x="38100" y="4967279"/>
              <a:ext cx="1578104" cy="1631555"/>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Confianza</a:t>
              </a:r>
            </a:p>
          </p:txBody>
        </p:sp>
        <p:pic>
          <p:nvPicPr>
            <p:cNvPr id="88" name="Picture 87">
              <a:extLst>
                <a:ext uri="{FF2B5EF4-FFF2-40B4-BE49-F238E27FC236}">
                  <a16:creationId xmlns:a16="http://schemas.microsoft.com/office/drawing/2014/main" id="{5BEFEF83-3C15-9141-8828-4BD08FB7E20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7704" y="5046990"/>
              <a:ext cx="1443133" cy="1230692"/>
            </a:xfrm>
            <a:prstGeom prst="rect">
              <a:avLst/>
            </a:prstGeom>
          </p:spPr>
        </p:pic>
      </p:grpSp>
      <p:grpSp>
        <p:nvGrpSpPr>
          <p:cNvPr id="89" name="Group 88">
            <a:extLst>
              <a:ext uri="{FF2B5EF4-FFF2-40B4-BE49-F238E27FC236}">
                <a16:creationId xmlns:a16="http://schemas.microsoft.com/office/drawing/2014/main" id="{0DD97336-9E3F-9E4F-828C-92AE2EB34701}"/>
              </a:ext>
            </a:extLst>
          </p:cNvPr>
          <p:cNvGrpSpPr/>
          <p:nvPr/>
        </p:nvGrpSpPr>
        <p:grpSpPr>
          <a:xfrm>
            <a:off x="1616050" y="3329933"/>
            <a:ext cx="1536494" cy="1854641"/>
            <a:chOff x="1661769" y="3124193"/>
            <a:chExt cx="1554555" cy="1831271"/>
          </a:xfrm>
        </p:grpSpPr>
        <p:sp>
          <p:nvSpPr>
            <p:cNvPr id="90" name="TextBox 89">
              <a:extLst>
                <a:ext uri="{FF2B5EF4-FFF2-40B4-BE49-F238E27FC236}">
                  <a16:creationId xmlns:a16="http://schemas.microsoft.com/office/drawing/2014/main" id="{8EDF92D2-953F-504A-B8B8-C7556665596A}"/>
                </a:ext>
              </a:extLst>
            </p:cNvPr>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s-MX" sz="1800" b="1" i="0" strike="noStrike" cap="none" spc="0" baseline="0" dirty="0">
                  <a:solidFill>
                    <a:srgbClr val="000000"/>
                  </a:solidFill>
                  <a:effectLst/>
                  <a:latin typeface="Tahoma"/>
                  <a:ea typeface="Tahoma"/>
                  <a:cs typeface="Tahoma"/>
                </a:rPr>
                <a:t>Tengo una pregunta</a:t>
              </a:r>
            </a:p>
          </p:txBody>
        </p:sp>
        <p:pic>
          <p:nvPicPr>
            <p:cNvPr id="91" name="Picture 90">
              <a:extLst>
                <a:ext uri="{FF2B5EF4-FFF2-40B4-BE49-F238E27FC236}">
                  <a16:creationId xmlns:a16="http://schemas.microsoft.com/office/drawing/2014/main" id="{2692E1F7-A346-4147-87A2-EE821A9D57E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92" name="Group 91">
            <a:extLst>
              <a:ext uri="{FF2B5EF4-FFF2-40B4-BE49-F238E27FC236}">
                <a16:creationId xmlns:a16="http://schemas.microsoft.com/office/drawing/2014/main" id="{2E6B5A01-4BC6-A64A-AE79-5CE94D97B988}"/>
              </a:ext>
            </a:extLst>
          </p:cNvPr>
          <p:cNvGrpSpPr/>
          <p:nvPr/>
        </p:nvGrpSpPr>
        <p:grpSpPr>
          <a:xfrm>
            <a:off x="3154897" y="5173018"/>
            <a:ext cx="2027982" cy="1669688"/>
            <a:chOff x="3257767" y="5236680"/>
            <a:chExt cx="1824232" cy="1544337"/>
          </a:xfrm>
        </p:grpSpPr>
        <p:sp>
          <p:nvSpPr>
            <p:cNvPr id="93" name="TextBox 92">
              <a:extLst>
                <a:ext uri="{FF2B5EF4-FFF2-40B4-BE49-F238E27FC236}">
                  <a16:creationId xmlns:a16="http://schemas.microsoft.com/office/drawing/2014/main" id="{9376706F-0681-874C-A3AD-CFCDFE1362BA}"/>
                </a:ext>
              </a:extLst>
            </p:cNvPr>
            <p:cNvSpPr txBox="1"/>
            <p:nvPr/>
          </p:nvSpPr>
          <p:spPr>
            <a:xfrm>
              <a:off x="3257767" y="5236680"/>
              <a:ext cx="1801372" cy="154433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s-MX" sz="1400" b="1" i="0" strike="noStrike" cap="none" spc="0" baseline="0" dirty="0">
                  <a:solidFill>
                    <a:srgbClr val="000000"/>
                  </a:solidFill>
                  <a:effectLst/>
                  <a:latin typeface="Tahoma"/>
                  <a:ea typeface="Tahoma"/>
                  <a:cs typeface="Tahoma"/>
                </a:rPr>
                <a:t>Tomar un descanso</a:t>
              </a:r>
            </a:p>
          </p:txBody>
        </p:sp>
        <p:pic>
          <p:nvPicPr>
            <p:cNvPr id="94" name="Picture 93">
              <a:extLst>
                <a:ext uri="{FF2B5EF4-FFF2-40B4-BE49-F238E27FC236}">
                  <a16:creationId xmlns:a16="http://schemas.microsoft.com/office/drawing/2014/main" id="{A23ECF66-6956-924F-980D-B4603A1809E3}"/>
                </a:ext>
              </a:extLst>
            </p:cNvPr>
            <p:cNvPicPr>
              <a:picLocks noChangeAspect="1"/>
            </p:cNvPicPr>
            <p:nvPr/>
          </p:nvPicPr>
          <p:blipFill>
            <a:blip r:embed="rId17">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
        <p:nvSpPr>
          <p:cNvPr id="95" name="Rectangle 94">
            <a:extLst>
              <a:ext uri="{FF2B5EF4-FFF2-40B4-BE49-F238E27FC236}">
                <a16:creationId xmlns:a16="http://schemas.microsoft.com/office/drawing/2014/main" id="{7E6F8A33-33D0-1B4C-ADBD-36CF1F89FB2C}"/>
              </a:ext>
            </a:extLst>
          </p:cNvPr>
          <p:cNvSpPr/>
          <p:nvPr/>
        </p:nvSpPr>
        <p:spPr>
          <a:xfrm>
            <a:off x="5883921" y="6622233"/>
            <a:ext cx="5386043" cy="246221"/>
          </a:xfrm>
          <a:prstGeom prst="rect">
            <a:avLst/>
          </a:prstGeom>
        </p:spPr>
        <p:txBody>
          <a:bodyPr wrap="square">
            <a:spAutoFit/>
          </a:bodyPr>
          <a:lstStyle/>
          <a:p>
            <a:r>
              <a:rPr lang="es-MX" sz="1000" b="0" i="0" strike="noStrike" cap="none" spc="0" baseline="0" dirty="0">
                <a:solidFill>
                  <a:srgbClr val="3D4046"/>
                </a:solidFill>
                <a:effectLst/>
                <a:latin typeface="Tahoma"/>
                <a:ea typeface="Tahoma"/>
                <a:cs typeface="Tahoma"/>
              </a:rPr>
              <a:t>Copyright © 2022 SymbolStix, LLC. Todos los deechos reservados. Usado con autorización.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96" name="Group 95">
            <a:extLst>
              <a:ext uri="{FF2B5EF4-FFF2-40B4-BE49-F238E27FC236}">
                <a16:creationId xmlns:a16="http://schemas.microsoft.com/office/drawing/2014/main" id="{2862CB2C-79BD-2646-B477-440BB1B44B38}"/>
              </a:ext>
            </a:extLst>
          </p:cNvPr>
          <p:cNvGrpSpPr/>
          <p:nvPr/>
        </p:nvGrpSpPr>
        <p:grpSpPr>
          <a:xfrm>
            <a:off x="5211830" y="4990585"/>
            <a:ext cx="6887774" cy="1612811"/>
            <a:chOff x="5211830" y="4990585"/>
            <a:chExt cx="6887774" cy="1612811"/>
          </a:xfrm>
        </p:grpSpPr>
        <p:sp>
          <p:nvSpPr>
            <p:cNvPr id="97" name="Rectangle 96">
              <a:extLst>
                <a:ext uri="{FF2B5EF4-FFF2-40B4-BE49-F238E27FC236}">
                  <a16:creationId xmlns:a16="http://schemas.microsoft.com/office/drawing/2014/main" id="{E77F8838-024A-5E4C-9124-3A787D86BC93}"/>
                </a:ext>
              </a:extLst>
            </p:cNvPr>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77D85B3E-EF18-E945-9D20-79FF377814B3}"/>
                </a:ext>
              </a:extLst>
            </p:cNvPr>
            <p:cNvGrpSpPr/>
            <p:nvPr/>
          </p:nvGrpSpPr>
          <p:grpSpPr>
            <a:xfrm>
              <a:off x="5302551" y="5114260"/>
              <a:ext cx="6690725" cy="1346741"/>
              <a:chOff x="5302551" y="5114260"/>
              <a:chExt cx="6690725" cy="1346741"/>
            </a:xfrm>
          </p:grpSpPr>
          <p:grpSp>
            <p:nvGrpSpPr>
              <p:cNvPr id="99" name="Group 98">
                <a:extLst>
                  <a:ext uri="{FF2B5EF4-FFF2-40B4-BE49-F238E27FC236}">
                    <a16:creationId xmlns:a16="http://schemas.microsoft.com/office/drawing/2014/main" id="{05EF9DCF-6CF3-FB40-B092-2F10C4B159B1}"/>
                  </a:ext>
                </a:extLst>
              </p:cNvPr>
              <p:cNvGrpSpPr/>
              <p:nvPr/>
            </p:nvGrpSpPr>
            <p:grpSpPr>
              <a:xfrm>
                <a:off x="5302551" y="5114260"/>
                <a:ext cx="1380744" cy="1344168"/>
                <a:chOff x="5302551" y="5101197"/>
                <a:chExt cx="1380744" cy="1344168"/>
              </a:xfrm>
            </p:grpSpPr>
            <p:sp>
              <p:nvSpPr>
                <p:cNvPr id="112" name="TextBox 111">
                  <a:extLst>
                    <a:ext uri="{FF2B5EF4-FFF2-40B4-BE49-F238E27FC236}">
                      <a16:creationId xmlns:a16="http://schemas.microsoft.com/office/drawing/2014/main" id="{ACFC566D-2C3B-BD4F-B73C-53BFB971041B}"/>
                    </a:ext>
                  </a:extLst>
                </p:cNvPr>
                <p:cNvSpPr txBox="1"/>
                <p:nvPr/>
              </p:nvSpPr>
              <p:spPr>
                <a:xfrm>
                  <a:off x="5302551" y="5101197"/>
                  <a:ext cx="1380744"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Yo m</a:t>
                  </a:r>
                  <a:r>
                    <a:rPr lang="es-MX" sz="1400" b="1" i="0" strike="noStrike" cap="none" spc="0" baseline="0" dirty="0">
                      <a:solidFill>
                        <a:srgbClr val="000000"/>
                      </a:solidFill>
                      <a:effectLst/>
                      <a:latin typeface="Tahoma"/>
                      <a:ea typeface="Tahoma"/>
                      <a:cs typeface="Tahoma"/>
                    </a:rPr>
                    <a:t>e siento</a:t>
                  </a:r>
                </a:p>
              </p:txBody>
            </p:sp>
            <p:pic>
              <p:nvPicPr>
                <p:cNvPr id="113" name="Picture 112">
                  <a:extLst>
                    <a:ext uri="{FF2B5EF4-FFF2-40B4-BE49-F238E27FC236}">
                      <a16:creationId xmlns:a16="http://schemas.microsoft.com/office/drawing/2014/main" id="{C9490897-7879-9D4B-8D56-668AFD2CDC0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415868" y="5142338"/>
                  <a:ext cx="1156974" cy="986658"/>
                </a:xfrm>
                <a:prstGeom prst="rect">
                  <a:avLst/>
                </a:prstGeom>
              </p:spPr>
            </p:pic>
          </p:grpSp>
          <p:grpSp>
            <p:nvGrpSpPr>
              <p:cNvPr id="100" name="Group 99">
                <a:extLst>
                  <a:ext uri="{FF2B5EF4-FFF2-40B4-BE49-F238E27FC236}">
                    <a16:creationId xmlns:a16="http://schemas.microsoft.com/office/drawing/2014/main" id="{6E24791E-27AD-FC4D-B32F-9D01A2CD2C8A}"/>
                  </a:ext>
                </a:extLst>
              </p:cNvPr>
              <p:cNvGrpSpPr/>
              <p:nvPr/>
            </p:nvGrpSpPr>
            <p:grpSpPr>
              <a:xfrm>
                <a:off x="6681514" y="5119881"/>
                <a:ext cx="1287311" cy="1341120"/>
                <a:chOff x="6679965" y="5119881"/>
                <a:chExt cx="1260273" cy="1341120"/>
              </a:xfrm>
            </p:grpSpPr>
            <p:sp>
              <p:nvSpPr>
                <p:cNvPr id="110" name="TextBox 109">
                  <a:extLst>
                    <a:ext uri="{FF2B5EF4-FFF2-40B4-BE49-F238E27FC236}">
                      <a16:creationId xmlns:a16="http://schemas.microsoft.com/office/drawing/2014/main" id="{F83BD050-A9FB-2848-AEE7-C5DACFC543D8}"/>
                    </a:ext>
                  </a:extLst>
                </p:cNvPr>
                <p:cNvSpPr txBox="1"/>
                <p:nvPr/>
              </p:nvSpPr>
              <p:spPr>
                <a:xfrm>
                  <a:off x="6679965" y="5119881"/>
                  <a:ext cx="126027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Feliz</a:t>
                  </a:r>
                </a:p>
              </p:txBody>
            </p:sp>
            <p:pic>
              <p:nvPicPr>
                <p:cNvPr id="111" name="Picture 110">
                  <a:extLst>
                    <a:ext uri="{FF2B5EF4-FFF2-40B4-BE49-F238E27FC236}">
                      <a16:creationId xmlns:a16="http://schemas.microsoft.com/office/drawing/2014/main" id="{81E9EF07-DF85-0D4E-A6FE-8A871DAD233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731095" y="5173019"/>
                  <a:ext cx="1147512" cy="978589"/>
                </a:xfrm>
                <a:prstGeom prst="rect">
                  <a:avLst/>
                </a:prstGeom>
              </p:spPr>
            </p:pic>
          </p:grpSp>
          <p:grpSp>
            <p:nvGrpSpPr>
              <p:cNvPr id="101" name="Group 100">
                <a:extLst>
                  <a:ext uri="{FF2B5EF4-FFF2-40B4-BE49-F238E27FC236}">
                    <a16:creationId xmlns:a16="http://schemas.microsoft.com/office/drawing/2014/main" id="{BEE79511-923D-F741-9AF5-8F3A0C274EC9}"/>
                  </a:ext>
                </a:extLst>
              </p:cNvPr>
              <p:cNvGrpSpPr/>
              <p:nvPr/>
            </p:nvGrpSpPr>
            <p:grpSpPr>
              <a:xfrm>
                <a:off x="7968825" y="5119214"/>
                <a:ext cx="1217753" cy="1341120"/>
                <a:chOff x="7968825" y="5106151"/>
                <a:chExt cx="1217753" cy="1341120"/>
              </a:xfrm>
            </p:grpSpPr>
            <p:sp>
              <p:nvSpPr>
                <p:cNvPr id="108" name="TextBox 107">
                  <a:extLst>
                    <a:ext uri="{FF2B5EF4-FFF2-40B4-BE49-F238E27FC236}">
                      <a16:creationId xmlns:a16="http://schemas.microsoft.com/office/drawing/2014/main" id="{C7DFB667-3930-4B4A-A96D-04BD943E4E64}"/>
                    </a:ext>
                  </a:extLst>
                </p:cNvPr>
                <p:cNvSpPr txBox="1"/>
                <p:nvPr/>
              </p:nvSpPr>
              <p:spPr>
                <a:xfrm>
                  <a:off x="7968825" y="5106151"/>
                  <a:ext cx="1217753" cy="134112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Triste</a:t>
                  </a:r>
                </a:p>
              </p:txBody>
            </p:sp>
            <p:pic>
              <p:nvPicPr>
                <p:cNvPr id="109" name="Picture 108">
                  <a:extLst>
                    <a:ext uri="{FF2B5EF4-FFF2-40B4-BE49-F238E27FC236}">
                      <a16:creationId xmlns:a16="http://schemas.microsoft.com/office/drawing/2014/main" id="{1B165809-0876-0D43-85E1-9645F30B162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96260" y="5161016"/>
                  <a:ext cx="1161367" cy="990404"/>
                </a:xfrm>
                <a:prstGeom prst="rect">
                  <a:avLst/>
                </a:prstGeom>
              </p:spPr>
            </p:pic>
          </p:grpSp>
          <p:grpSp>
            <p:nvGrpSpPr>
              <p:cNvPr id="102" name="Group 101">
                <a:extLst>
                  <a:ext uri="{FF2B5EF4-FFF2-40B4-BE49-F238E27FC236}">
                    <a16:creationId xmlns:a16="http://schemas.microsoft.com/office/drawing/2014/main" id="{835B1E95-BD01-B040-BC59-84D193794122}"/>
                  </a:ext>
                </a:extLst>
              </p:cNvPr>
              <p:cNvGrpSpPr/>
              <p:nvPr/>
            </p:nvGrpSpPr>
            <p:grpSpPr>
              <a:xfrm>
                <a:off x="9187233" y="5115260"/>
                <a:ext cx="1362456" cy="1344168"/>
                <a:chOff x="9187233" y="5102197"/>
                <a:chExt cx="1362456" cy="1344168"/>
              </a:xfrm>
            </p:grpSpPr>
            <p:sp>
              <p:nvSpPr>
                <p:cNvPr id="106" name="TextBox 105">
                  <a:extLst>
                    <a:ext uri="{FF2B5EF4-FFF2-40B4-BE49-F238E27FC236}">
                      <a16:creationId xmlns:a16="http://schemas.microsoft.com/office/drawing/2014/main" id="{6F86A35E-4AC0-7B48-8F91-0F339CE7BDA7}"/>
                    </a:ext>
                  </a:extLst>
                </p:cNvPr>
                <p:cNvSpPr txBox="1"/>
                <p:nvPr/>
              </p:nvSpPr>
              <p:spPr>
                <a:xfrm>
                  <a:off x="9187233" y="5102197"/>
                  <a:ext cx="1362456"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dirty="0">
                      <a:solidFill>
                        <a:srgbClr val="000000"/>
                      </a:solidFill>
                      <a:latin typeface="Tahoma"/>
                      <a:ea typeface="Tahoma"/>
                      <a:cs typeface="Tahoma"/>
                    </a:rPr>
                    <a:t>Enojado</a:t>
                  </a:r>
                  <a:r>
                    <a:rPr lang="en-US" sz="1400" b="1" dirty="0">
                      <a:solidFill>
                        <a:srgbClr val="000000"/>
                      </a:solidFill>
                      <a:latin typeface="Tahoma"/>
                      <a:ea typeface="Tahoma"/>
                      <a:cs typeface="Tahoma"/>
                    </a:rPr>
                    <a:t>/a/e</a:t>
                  </a:r>
                  <a:endParaRPr lang="es-MX" sz="1400" b="1" i="0" strike="noStrike" cap="none" spc="0" baseline="0" dirty="0">
                    <a:solidFill>
                      <a:srgbClr val="000000"/>
                    </a:solidFill>
                    <a:effectLst/>
                    <a:latin typeface="Tahoma"/>
                    <a:ea typeface="Tahoma"/>
                    <a:cs typeface="Tahoma"/>
                  </a:endParaRPr>
                </a:p>
              </p:txBody>
            </p:sp>
            <p:pic>
              <p:nvPicPr>
                <p:cNvPr id="107" name="Picture 106">
                  <a:extLst>
                    <a:ext uri="{FF2B5EF4-FFF2-40B4-BE49-F238E27FC236}">
                      <a16:creationId xmlns:a16="http://schemas.microsoft.com/office/drawing/2014/main" id="{0EB02396-E55C-4245-ABD4-1D4970762C8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268364" y="5119881"/>
                  <a:ext cx="1225925" cy="1045459"/>
                </a:xfrm>
                <a:prstGeom prst="rect">
                  <a:avLst/>
                </a:prstGeom>
              </p:spPr>
            </p:pic>
          </p:grpSp>
          <p:grpSp>
            <p:nvGrpSpPr>
              <p:cNvPr id="103" name="Group 102">
                <a:extLst>
                  <a:ext uri="{FF2B5EF4-FFF2-40B4-BE49-F238E27FC236}">
                    <a16:creationId xmlns:a16="http://schemas.microsoft.com/office/drawing/2014/main" id="{814B4BE0-5F24-AC48-8C9B-AB18B06CCD35}"/>
                  </a:ext>
                </a:extLst>
              </p:cNvPr>
              <p:cNvGrpSpPr/>
              <p:nvPr/>
            </p:nvGrpSpPr>
            <p:grpSpPr>
              <a:xfrm>
                <a:off x="10548524" y="5114862"/>
                <a:ext cx="1444752" cy="1344168"/>
                <a:chOff x="10548524" y="5101799"/>
                <a:chExt cx="1444752" cy="1344168"/>
              </a:xfrm>
            </p:grpSpPr>
            <p:sp>
              <p:nvSpPr>
                <p:cNvPr id="104" name="TextBox 103">
                  <a:extLst>
                    <a:ext uri="{FF2B5EF4-FFF2-40B4-BE49-F238E27FC236}">
                      <a16:creationId xmlns:a16="http://schemas.microsoft.com/office/drawing/2014/main" id="{534A483B-27A1-CF44-A0F1-35AA02172DBD}"/>
                    </a:ext>
                  </a:extLst>
                </p:cNvPr>
                <p:cNvSpPr txBox="1"/>
                <p:nvPr/>
              </p:nvSpPr>
              <p:spPr>
                <a:xfrm>
                  <a:off x="10548524" y="5101799"/>
                  <a:ext cx="1444752" cy="1344168"/>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400" b="1" i="0" strike="noStrike" cap="none" spc="0" baseline="0" dirty="0">
                      <a:solidFill>
                        <a:srgbClr val="000000"/>
                      </a:solidFill>
                      <a:effectLst/>
                      <a:latin typeface="Tahoma"/>
                      <a:ea typeface="Tahoma"/>
                      <a:cs typeface="Tahoma"/>
                    </a:rPr>
                    <a:t>Asustado/a/e</a:t>
                  </a:r>
                </a:p>
              </p:txBody>
            </p:sp>
            <p:pic>
              <p:nvPicPr>
                <p:cNvPr id="105" name="Picture 104">
                  <a:extLst>
                    <a:ext uri="{FF2B5EF4-FFF2-40B4-BE49-F238E27FC236}">
                      <a16:creationId xmlns:a16="http://schemas.microsoft.com/office/drawing/2014/main" id="{69B54176-AF1B-E541-AFFA-91DE25C2CF9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644643" y="5171511"/>
                  <a:ext cx="1142168" cy="974032"/>
                </a:xfrm>
                <a:prstGeom prst="rect">
                  <a:avLst/>
                </a:prstGeom>
              </p:spPr>
            </p:pic>
          </p:grpSp>
        </p:grpSp>
      </p:grpSp>
    </p:spTree>
    <p:extLst>
      <p:ext uri="{BB962C8B-B14F-4D97-AF65-F5344CB8AC3E}">
        <p14:creationId xmlns:p14="http://schemas.microsoft.com/office/powerpoint/2010/main" val="11148554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590EC2-EFA9-2C49-ACD2-126E6C664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3084" cy="6858000"/>
          </a:xfrm>
          <a:prstGeom prst="rect">
            <a:avLst/>
          </a:prstGeom>
        </p:spPr>
      </p:pic>
      <p:pic>
        <p:nvPicPr>
          <p:cNvPr id="9" name="Picture 8">
            <a:extLst>
              <a:ext uri="{FF2B5EF4-FFF2-40B4-BE49-F238E27FC236}">
                <a16:creationId xmlns:a16="http://schemas.microsoft.com/office/drawing/2014/main" id="{9B6BCBBD-8A15-EE44-80C7-40A5D402E3B6}"/>
              </a:ext>
            </a:extLst>
          </p:cNvPr>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a:extLst>
              <a:ext uri="{FF2B5EF4-FFF2-40B4-BE49-F238E27FC236}">
                <a16:creationId xmlns:a16="http://schemas.microsoft.com/office/drawing/2014/main" id="{C9F9FF5D-A756-6242-AF8E-6CE81CFBCE09}"/>
              </a:ext>
            </a:extLst>
          </p:cNvPr>
          <p:cNvSpPr txBox="1"/>
          <p:nvPr/>
        </p:nvSpPr>
        <p:spPr>
          <a:xfrm>
            <a:off x="8967435" y="6558191"/>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grpSp>
        <p:nvGrpSpPr>
          <p:cNvPr id="11" name="Group 10">
            <a:extLst>
              <a:ext uri="{FF2B5EF4-FFF2-40B4-BE49-F238E27FC236}">
                <a16:creationId xmlns:a16="http://schemas.microsoft.com/office/drawing/2014/main" id="{86A14AE5-C489-E34F-92C0-5DEBC4C7702D}"/>
              </a:ext>
            </a:extLst>
          </p:cNvPr>
          <p:cNvGrpSpPr/>
          <p:nvPr/>
        </p:nvGrpSpPr>
        <p:grpSpPr>
          <a:xfrm>
            <a:off x="2406631" y="134598"/>
            <a:ext cx="5500240" cy="1200329"/>
            <a:chOff x="2406631" y="174939"/>
            <a:chExt cx="4446585" cy="1200329"/>
          </a:xfrm>
        </p:grpSpPr>
        <p:sp>
          <p:nvSpPr>
            <p:cNvPr id="12" name="Rectangle 11">
              <a:extLst>
                <a:ext uri="{FF2B5EF4-FFF2-40B4-BE49-F238E27FC236}">
                  <a16:creationId xmlns:a16="http://schemas.microsoft.com/office/drawing/2014/main" id="{9C397D4D-13BE-6C45-ABC5-02893E7E433C}"/>
                </a:ext>
              </a:extLst>
            </p:cNvPr>
            <p:cNvSpPr/>
            <p:nvPr/>
          </p:nvSpPr>
          <p:spPr>
            <a:xfrm>
              <a:off x="2406631" y="202648"/>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47370D-EAF9-FA4F-9FC8-426021A0CB40}"/>
                </a:ext>
              </a:extLst>
            </p:cNvPr>
            <p:cNvSpPr txBox="1"/>
            <p:nvPr/>
          </p:nvSpPr>
          <p:spPr>
            <a:xfrm>
              <a:off x="2550143" y="174939"/>
              <a:ext cx="3751948"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Porra de poder</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nvGrpSpPr>
          <p:cNvPr id="14" name="Group 13">
            <a:extLst>
              <a:ext uri="{FF2B5EF4-FFF2-40B4-BE49-F238E27FC236}">
                <a16:creationId xmlns:a16="http://schemas.microsoft.com/office/drawing/2014/main" id="{2777FBCA-E3EC-6A44-99B5-FA411029872B}"/>
              </a:ext>
            </a:extLst>
          </p:cNvPr>
          <p:cNvGrpSpPr/>
          <p:nvPr/>
        </p:nvGrpSpPr>
        <p:grpSpPr>
          <a:xfrm>
            <a:off x="7102191" y="1924493"/>
            <a:ext cx="3657600" cy="2073349"/>
            <a:chOff x="7102191" y="1924493"/>
            <a:chExt cx="3657600" cy="2073349"/>
          </a:xfrm>
        </p:grpSpPr>
        <p:grpSp>
          <p:nvGrpSpPr>
            <p:cNvPr id="15" name="Group 14">
              <a:extLst>
                <a:ext uri="{FF2B5EF4-FFF2-40B4-BE49-F238E27FC236}">
                  <a16:creationId xmlns:a16="http://schemas.microsoft.com/office/drawing/2014/main" id="{CE5AF6DF-DEAF-B842-8F7B-30ED3F4EE127}"/>
                </a:ext>
              </a:extLst>
            </p:cNvPr>
            <p:cNvGrpSpPr/>
            <p:nvPr/>
          </p:nvGrpSpPr>
          <p:grpSpPr>
            <a:xfrm>
              <a:off x="7410893" y="3189767"/>
              <a:ext cx="3253563" cy="808075"/>
              <a:chOff x="7410893" y="3189767"/>
              <a:chExt cx="3253563" cy="808075"/>
            </a:xfrm>
          </p:grpSpPr>
          <p:sp>
            <p:nvSpPr>
              <p:cNvPr id="17" name="Rectangle 16">
                <a:extLst>
                  <a:ext uri="{FF2B5EF4-FFF2-40B4-BE49-F238E27FC236}">
                    <a16:creationId xmlns:a16="http://schemas.microsoft.com/office/drawing/2014/main" id="{4339E44B-77A3-6042-A28E-C8EB3EBCBB27}"/>
                  </a:ext>
                </a:extLst>
              </p:cNvPr>
              <p:cNvSpPr/>
              <p:nvPr/>
            </p:nvSpPr>
            <p:spPr>
              <a:xfrm>
                <a:off x="7410893" y="3189767"/>
                <a:ext cx="3253563" cy="4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8BEDFF5-BE5C-4447-9942-2F58A56373D0}"/>
                  </a:ext>
                </a:extLst>
              </p:cNvPr>
              <p:cNvSpPr/>
              <p:nvPr/>
            </p:nvSpPr>
            <p:spPr>
              <a:xfrm>
                <a:off x="8602847" y="3689498"/>
                <a:ext cx="1616149"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9C2E8157-9BFB-B74D-9749-388A3EFDCD0C}"/>
                </a:ext>
              </a:extLst>
            </p:cNvPr>
            <p:cNvSpPr/>
            <p:nvPr/>
          </p:nvSpPr>
          <p:spPr>
            <a:xfrm>
              <a:off x="7102191" y="1924493"/>
              <a:ext cx="3657600" cy="17650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50A1C81C-0C06-A441-9EB7-DD670CEB7517}"/>
              </a:ext>
            </a:extLst>
          </p:cNvPr>
          <p:cNvSpPr txBox="1"/>
          <p:nvPr/>
        </p:nvSpPr>
        <p:spPr>
          <a:xfrm>
            <a:off x="7424579" y="1622710"/>
            <a:ext cx="3178281" cy="2529840"/>
          </a:xfrm>
          <a:prstGeom prst="rect">
            <a:avLst/>
          </a:prstGeom>
          <a:noFill/>
        </p:spPr>
        <p:txBody>
          <a:bodyPr wrap="square" rtlCol="0">
            <a:spAutoFit/>
          </a:bodyPr>
          <a:lstStyle/>
          <a:p>
            <a:pPr algn="ctr"/>
            <a:r>
              <a:rPr lang="es-MX" sz="4000" b="0" i="0" strike="noStrike" cap="none" spc="0" baseline="0" dirty="0">
                <a:solidFill>
                  <a:srgbClr val="000000"/>
                </a:solidFill>
                <a:effectLst/>
                <a:latin typeface="Tahoma"/>
                <a:ea typeface="Tahoma"/>
                <a:cs typeface="Tahoma"/>
              </a:rPr>
              <a:t>¡¡ME CONOZCO MEJOR QUE NADIE!!</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
        <p:nvSpPr>
          <p:cNvPr id="20" name="Rectangle 19">
            <a:extLst>
              <a:ext uri="{FF2B5EF4-FFF2-40B4-BE49-F238E27FC236}">
                <a16:creationId xmlns:a16="http://schemas.microsoft.com/office/drawing/2014/main" id="{71A45E1E-F888-2A4B-8CE1-F1639D6A8044}"/>
              </a:ext>
            </a:extLst>
          </p:cNvPr>
          <p:cNvSpPr/>
          <p:nvPr/>
        </p:nvSpPr>
        <p:spPr>
          <a:xfrm>
            <a:off x="10499833" y="2722179"/>
            <a:ext cx="301998"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5282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530" y="2314794"/>
            <a:ext cx="11615221" cy="1451902"/>
          </a:xfrm>
          <a:prstGeom prst="rect">
            <a:avLst/>
          </a:prstGeom>
        </p:spPr>
      </p:pic>
      <p:sp>
        <p:nvSpPr>
          <p:cNvPr id="7"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para Personas con Discapacidades de SAFE</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9" name="TextBox 8">
            <a:extLst>
              <a:ext uri="{FF2B5EF4-FFF2-40B4-BE49-F238E27FC236}">
                <a16:creationId xmlns:a16="http://schemas.microsoft.com/office/drawing/2014/main" id="{ACBAD688-57AE-DD2D-AAAC-51B8824014E4}"/>
              </a:ext>
            </a:extLst>
          </p:cNvPr>
          <p:cNvSpPr txBox="1"/>
          <p:nvPr/>
        </p:nvSpPr>
        <p:spPr>
          <a:xfrm>
            <a:off x="2806472" y="1578292"/>
            <a:ext cx="8588414" cy="2308324"/>
          </a:xfrm>
          <a:prstGeom prst="rect">
            <a:avLst/>
          </a:prstGeom>
          <a:solidFill>
            <a:schemeClr val="bg1"/>
          </a:solidFill>
        </p:spPr>
        <p:txBody>
          <a:bodyPr wrap="square" rtlCol="0">
            <a:spAutoFit/>
          </a:bodyPr>
          <a:lstStyle/>
          <a:p>
            <a:r>
              <a:rPr lang="es-MX" sz="1800" b="0" i="0" strike="noStrike" cap="none" spc="0" baseline="0" dirty="0">
                <a:solidFill>
                  <a:srgbClr val="000000"/>
                </a:solidFill>
                <a:effectLst/>
                <a:latin typeface="Arial"/>
                <a:ea typeface="Arial"/>
                <a:cs typeface="Arial"/>
              </a:rPr>
              <a:t>El Consejo de Texas para las Discapacidades del Desarrollo (Texas Council </a:t>
            </a:r>
            <a:r>
              <a:rPr lang="es-MX" sz="1800" b="0" i="0" strike="noStrike" cap="none" spc="0" baseline="0" dirty="0" err="1">
                <a:solidFill>
                  <a:srgbClr val="000000"/>
                </a:solidFill>
                <a:effectLst/>
                <a:latin typeface="Arial"/>
                <a:ea typeface="Arial"/>
                <a:cs typeface="Arial"/>
              </a:rPr>
              <a:t>for</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Developmental</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Disabilities</a:t>
            </a:r>
            <a:r>
              <a:rPr lang="es-MX" sz="1800" b="0" i="0" strike="noStrike" cap="none" spc="0" baseline="0" dirty="0">
                <a:solidFill>
                  <a:srgbClr val="000000"/>
                </a:solidFill>
                <a:effectLst/>
                <a:latin typeface="Arial"/>
                <a:ea typeface="Arial"/>
                <a:cs typeface="Arial"/>
              </a:rPr>
              <a:t>, TCDD) apoya este Proyecto a través de una concesión de la Administración para la Vida en la Comunidad (</a:t>
            </a:r>
            <a:r>
              <a:rPr lang="es-MX" sz="1800" b="0" i="0" strike="noStrike" cap="none" spc="0" baseline="0" dirty="0" err="1">
                <a:solidFill>
                  <a:srgbClr val="000000"/>
                </a:solidFill>
                <a:effectLst/>
                <a:latin typeface="Arial"/>
                <a:ea typeface="Arial"/>
                <a:cs typeface="Arial"/>
              </a:rPr>
              <a:t>Administration</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for</a:t>
            </a:r>
            <a:r>
              <a:rPr lang="es-MX" sz="1800" b="0" i="0" strike="noStrike" cap="none" spc="0" baseline="0" dirty="0">
                <a:solidFill>
                  <a:srgbClr val="000000"/>
                </a:solidFill>
                <a:effectLst/>
                <a:latin typeface="Arial"/>
                <a:ea typeface="Arial"/>
                <a:cs typeface="Arial"/>
              </a:rPr>
              <a:t> </a:t>
            </a:r>
            <a:r>
              <a:rPr lang="es-MX" sz="1800" b="0" i="0" strike="noStrike" cap="none" spc="0" baseline="0" dirty="0" err="1">
                <a:solidFill>
                  <a:srgbClr val="000000"/>
                </a:solidFill>
                <a:effectLst/>
                <a:latin typeface="Arial"/>
                <a:ea typeface="Arial"/>
                <a:cs typeface="Arial"/>
              </a:rPr>
              <a:t>Community</a:t>
            </a:r>
            <a:r>
              <a:rPr lang="es-MX" sz="1800" b="0" i="0" strike="noStrike" cap="none" spc="0" baseline="0" dirty="0">
                <a:solidFill>
                  <a:srgbClr val="000000"/>
                </a:solidFill>
                <a:effectLst/>
                <a:latin typeface="Arial"/>
                <a:ea typeface="Arial"/>
                <a:cs typeface="Arial"/>
              </a:rPr>
              <a:t> Living, ACL) de EE. UU., Departamento de Salud y Servicios Humanos, Washington, D.C., 20201. El número de concesión se otorga bajo petición. Se alienta a quienes reciban concesiones de patrocinio del gobierno a que expresen sus hallazgos y conclusiones. Las opiniones no necesariamente representan las políticas oficiales de TCDD o de ACL.</a:t>
            </a:r>
          </a:p>
        </p:txBody>
      </p:sp>
    </p:spTree>
    <p:extLst>
      <p:ext uri="{BB962C8B-B14F-4D97-AF65-F5344CB8AC3E}">
        <p14:creationId xmlns:p14="http://schemas.microsoft.com/office/powerpoint/2010/main" val="151741420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sp>
        <p:nvSpPr>
          <p:cNvPr id="9" name="Footer Placeholder 3">
            <a:extLst>
              <a:ext uri="{FF2B5EF4-FFF2-40B4-BE49-F238E27FC236}">
                <a16:creationId xmlns:a16="http://schemas.microsoft.com/office/drawing/2014/main" id="{25FC94C0-1CFA-4A2E-8C04-8D2B749E0147}"/>
              </a:ext>
            </a:extLst>
          </p:cNvPr>
          <p:cNvSpPr txBox="1"/>
          <p:nvPr/>
        </p:nvSpPr>
        <p:spPr>
          <a:xfrm>
            <a:off x="8935657" y="6493397"/>
            <a:ext cx="3256344" cy="364603"/>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807" y="127448"/>
            <a:ext cx="2696309" cy="11606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7" name="Rectangle 6">
            <a:extLst>
              <a:ext uri="{FF2B5EF4-FFF2-40B4-BE49-F238E27FC236}">
                <a16:creationId xmlns:a16="http://schemas.microsoft.com/office/drawing/2014/main" id="{9175F80C-9834-4F02-812C-B5958973400C}"/>
              </a:ext>
            </a:extLst>
          </p:cNvPr>
          <p:cNvSpPr/>
          <p:nvPr/>
        </p:nvSpPr>
        <p:spPr>
          <a:xfrm>
            <a:off x="515815" y="1445327"/>
            <a:ext cx="11387695" cy="5078313"/>
          </a:xfrm>
          <a:prstGeom prst="rect">
            <a:avLst/>
          </a:prstGeom>
        </p:spPr>
        <p:txBody>
          <a:bodyPr wrap="square">
            <a:spAutoFit/>
          </a:bodyPr>
          <a:lstStyle/>
          <a:p>
            <a:r>
              <a:rPr lang="es-MX" sz="2000" b="0" i="0" strike="noStrike" cap="none" spc="0" baseline="0" dirty="0">
                <a:solidFill>
                  <a:srgbClr val="000000"/>
                </a:solidFill>
                <a:effectLst/>
                <a:latin typeface="Tahoma"/>
                <a:ea typeface="Tahoma"/>
                <a:cs typeface="Tahoma"/>
              </a:rPr>
              <a:t>Este programa de estudios se ofrece en línea sin costo. Puede usar estos recursos en su formato original, solo para fines educativos. Por favor, atribuye el crédito a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(Consulte la cita en la parte inferior de la página).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para fines comerciales, que incluye, entre otros, para vender talleres que usted facilite con base en él, para crear enlaces o sitios web para redistribuir cualquier material asociado con el programa de estudios Mis derechos, mi vida o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de SAFE.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La venta de materiales de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A </a:t>
            </a:r>
            <a:r>
              <a:rPr lang="es-MX" sz="2000" b="0" i="0" strike="noStrike" cap="none" spc="0" baseline="0" dirty="0" err="1">
                <a:solidFill>
                  <a:srgbClr val="000000"/>
                </a:solidFill>
                <a:effectLst/>
                <a:latin typeface="Tahoma"/>
                <a:ea typeface="Tahoma"/>
                <a:cs typeface="Tahoma"/>
              </a:rPr>
              <a:t>Curriculum</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for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Safer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Relationships</a:t>
            </a:r>
            <a:r>
              <a:rPr lang="es-MX" sz="2000" b="0" i="0" strike="noStrike" cap="none" spc="0" baseline="0" dirty="0">
                <a:solidFill>
                  <a:srgbClr val="000000"/>
                </a:solidFill>
                <a:effectLst/>
                <a:latin typeface="Tahoma"/>
                <a:ea typeface="Tahoma"/>
                <a:cs typeface="Tahoma"/>
              </a:rPr>
              <a:t> (Mis derechos mi vida: un programa de estudios para relaciones más seguras) es una infracción directa de las leyes de derechos de autor.</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dirty="0" err="1">
                <a:solidFill>
                  <a:srgbClr val="000000"/>
                </a:solidFill>
                <a:effectLst/>
                <a:latin typeface="Tahoma"/>
                <a:ea typeface="Tahoma"/>
                <a:cs typeface="Tahoma"/>
              </a:rPr>
              <a:t>Westmore</a:t>
            </a:r>
            <a:r>
              <a:rPr lang="es-MX" sz="2000" b="0" i="0" strike="noStrike" cap="none" spc="0" baseline="0" dirty="0">
                <a:solidFill>
                  <a:srgbClr val="000000"/>
                </a:solidFill>
                <a:effectLst/>
                <a:latin typeface="Tahoma"/>
                <a:ea typeface="Tahoma"/>
                <a:cs typeface="Tahoma"/>
              </a:rPr>
              <a:t>, M. y </a:t>
            </a:r>
            <a:r>
              <a:rPr lang="es-MX" sz="2000" b="0" i="0" strike="noStrike" cap="none" spc="0" baseline="0" dirty="0" err="1">
                <a:solidFill>
                  <a:srgbClr val="000000"/>
                </a:solidFill>
                <a:effectLst/>
                <a:latin typeface="Tahoma"/>
                <a:ea typeface="Tahoma"/>
                <a:cs typeface="Tahoma"/>
              </a:rPr>
              <a:t>Lersch</a:t>
            </a:r>
            <a:r>
              <a:rPr lang="es-MX" sz="2000" b="0" i="0" strike="noStrike" cap="none" spc="0" baseline="0" dirty="0">
                <a:solidFill>
                  <a:srgbClr val="000000"/>
                </a:solidFill>
                <a:effectLst/>
                <a:latin typeface="Tahoma"/>
                <a:ea typeface="Tahoma"/>
                <a:cs typeface="Tahoma"/>
              </a:rPr>
              <a:t>, H. (2021 o 2022).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ights</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M</a:t>
            </a:r>
            <a:r>
              <a:rPr lang="es-MX" sz="2000" b="0" i="1" strike="noStrike" cap="none" spc="0" baseline="0" dirty="0" err="1">
                <a:solidFill>
                  <a:srgbClr val="000000"/>
                </a:solidFill>
                <a:effectLst/>
                <a:latin typeface="Tahoma"/>
                <a:ea typeface="Tahoma"/>
                <a:cs typeface="Tahoma"/>
              </a:rPr>
              <a:t>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L</a:t>
            </a:r>
            <a:r>
              <a:rPr lang="es-MX" sz="2000" b="0" i="1" strike="noStrike" cap="none" spc="0" baseline="0" dirty="0" err="1">
                <a:solidFill>
                  <a:srgbClr val="000000"/>
                </a:solidFill>
                <a:effectLst/>
                <a:latin typeface="Tahoma"/>
                <a:ea typeface="Tahoma"/>
                <a:cs typeface="Tahoma"/>
              </a:rPr>
              <a:t>ife</a:t>
            </a:r>
            <a:r>
              <a:rPr lang="es-MX" sz="2000" b="0" i="1" strike="noStrike" cap="none" spc="0" baseline="0" dirty="0">
                <a:solidFill>
                  <a:srgbClr val="000000"/>
                </a:solidFill>
                <a:effectLst/>
                <a:latin typeface="Tahoma"/>
                <a:ea typeface="Tahoma"/>
                <a:cs typeface="Tahoma"/>
              </a:rPr>
              <a:t>: A </a:t>
            </a:r>
            <a:r>
              <a:rPr lang="es-MX" sz="2000" i="1" dirty="0" err="1">
                <a:solidFill>
                  <a:srgbClr val="000000"/>
                </a:solidFill>
                <a:latin typeface="Tahoma"/>
                <a:ea typeface="Tahoma"/>
                <a:cs typeface="Tahoma"/>
              </a:rPr>
              <a:t>C</a:t>
            </a:r>
            <a:r>
              <a:rPr lang="es-MX" sz="2000" b="0" i="1" strike="noStrike" cap="none" spc="0" baseline="0" dirty="0" err="1">
                <a:solidFill>
                  <a:srgbClr val="000000"/>
                </a:solidFill>
                <a:effectLst/>
                <a:latin typeface="Tahoma"/>
                <a:ea typeface="Tahoma"/>
                <a:cs typeface="Tahoma"/>
              </a:rPr>
              <a:t>urriculum</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for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S</a:t>
            </a:r>
            <a:r>
              <a:rPr lang="es-MX" sz="2000" b="0" i="1" strike="noStrike" cap="none" spc="0" baseline="0" dirty="0" err="1">
                <a:solidFill>
                  <a:srgbClr val="000000"/>
                </a:solidFill>
                <a:effectLst/>
                <a:latin typeface="Tahoma"/>
                <a:ea typeface="Tahoma"/>
                <a:cs typeface="Tahoma"/>
              </a:rPr>
              <a:t>afer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elationships</a:t>
            </a:r>
            <a:r>
              <a:rPr lang="es-MX" sz="2000" b="0" i="0" strike="noStrike" cap="none" spc="0" baseline="0" dirty="0">
                <a:solidFill>
                  <a:srgbClr val="000000"/>
                </a:solidFill>
                <a:effectLst/>
                <a:latin typeface="Tahoma"/>
                <a:ea typeface="Tahoma"/>
                <a:cs typeface="Tahoma"/>
              </a:rPr>
              <a:t>.  Schwartz, M. (Ed.).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Austin, TX.</a:t>
            </a: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097744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990" y="0"/>
            <a:ext cx="12399548" cy="6858000"/>
            <a:chOff x="-54620" y="340390"/>
            <a:chExt cx="12399548" cy="685800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0" y="340390"/>
              <a:ext cx="12166314" cy="6858000"/>
            </a:xfrm>
            <a:prstGeom prst="rect">
              <a:avLst/>
            </a:prstGeom>
          </p:spPr>
        </p:pic>
        <p:sp>
          <p:nvSpPr>
            <p:cNvPr id="10" name="TextBox 9"/>
            <p:cNvSpPr txBox="1"/>
            <p:nvPr/>
          </p:nvSpPr>
          <p:spPr>
            <a:xfrm>
              <a:off x="7975380" y="1193831"/>
              <a:ext cx="4369548"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Desacuerdos </a:t>
              </a:r>
            </a:p>
            <a:p>
              <a:pPr algn="ctr"/>
              <a:r>
                <a:rPr lang="es-MX" sz="2800" b="0" i="0" strike="noStrike" cap="none" spc="0" baseline="0">
                  <a:solidFill>
                    <a:srgbClr val="000000"/>
                  </a:solidFill>
                  <a:effectLst/>
                  <a:latin typeface="Tahoma"/>
                  <a:ea typeface="Tahoma"/>
                  <a:cs typeface="Tahoma"/>
                </a:rPr>
                <a:t>sanos</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952720" y="2362925"/>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Práctica de desacuerdos</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3886740" y="4831222"/>
              <a:ext cx="384706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Cómo terminar una relación</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4068091" y="3667141"/>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8654489" y="5547759"/>
              <a:ext cx="3457205" cy="892552"/>
            </a:xfrm>
            <a:prstGeom prst="rect">
              <a:avLst/>
            </a:prstGeom>
            <a:noFill/>
          </p:spPr>
          <p:txBody>
            <a:bodyPr wrap="square" rtlCol="0">
              <a:spAutoFit/>
            </a:bodyPr>
            <a:lstStyle/>
            <a:p>
              <a:pPr algn="ctr"/>
              <a:r>
                <a:rPr lang="es-MX" sz="2600" b="0" i="0" strike="noStrike" cap="none" spc="0" baseline="0" dirty="0">
                  <a:solidFill>
                    <a:srgbClr val="000000"/>
                  </a:solidFill>
                  <a:effectLst/>
                  <a:latin typeface="Tahoma"/>
                  <a:ea typeface="Tahoma"/>
                  <a:cs typeface="Tahoma"/>
                </a:rPr>
                <a:t> Plan de autocuidado para el rechazo</a:t>
              </a:r>
              <a:endParaRPr lang="en-US" sz="2600"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l="25737" r="21447"/>
            <a:stretch>
              <a:fillRect/>
            </a:stretch>
          </p:blipFill>
          <p:spPr>
            <a:xfrm>
              <a:off x="2555386" y="1931812"/>
              <a:ext cx="1331354" cy="1420890"/>
            </a:xfrm>
            <a:prstGeom prst="rect">
              <a:avLst/>
            </a:prstGeom>
          </p:spPr>
        </p:pic>
        <p:pic>
          <p:nvPicPr>
            <p:cNvPr id="17" name="Picture 16"/>
            <p:cNvPicPr>
              <a:picLocks noChangeAspect="1"/>
            </p:cNvPicPr>
            <p:nvPr/>
          </p:nvPicPr>
          <p:blipFill>
            <a:blip r:embed="rId5"/>
            <a:stretch>
              <a:fillRect/>
            </a:stretch>
          </p:blipFill>
          <p:spPr>
            <a:xfrm>
              <a:off x="2374035" y="3356829"/>
              <a:ext cx="1694056" cy="1186374"/>
            </a:xfrm>
            <a:prstGeom prst="rect">
              <a:avLst/>
            </a:prstGeom>
          </p:spPr>
        </p:pic>
        <p:pic>
          <p:nvPicPr>
            <p:cNvPr id="18" name="Picture 2" descr="a30946fc-c62e-4ce1-9154-5b71978538de@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257515" y="5232964"/>
              <a:ext cx="2875123" cy="1620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37955342-FC15-4E5C-8F61-5A25637F2B78" descr="37955342-FC15-4E5C-8F61-5A25637F2B78"/>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095515" y="527133"/>
              <a:ext cx="3257546" cy="183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2ea8cb0b-a724-48c1-9690-99714a843172@namprd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292534" y="4500671"/>
              <a:ext cx="2100647" cy="118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
        <p:nvSpPr>
          <p:cNvPr id="3" name="Rectangle 2">
            <a:extLst>
              <a:ext uri="{FF2B5EF4-FFF2-40B4-BE49-F238E27FC236}">
                <a16:creationId xmlns:a16="http://schemas.microsoft.com/office/drawing/2014/main" id="{A4A4B0EB-FE69-5D45-96B5-D0F8A5C6993A}"/>
              </a:ext>
            </a:extLst>
          </p:cNvPr>
          <p:cNvSpPr/>
          <p:nvPr/>
        </p:nvSpPr>
        <p:spPr>
          <a:xfrm>
            <a:off x="1844382" y="265849"/>
            <a:ext cx="4057529" cy="467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C6FAEF1-7D42-65FF-5A43-A89C913850C1}"/>
              </a:ext>
            </a:extLst>
          </p:cNvPr>
          <p:cNvSpPr txBox="1"/>
          <p:nvPr/>
        </p:nvSpPr>
        <p:spPr>
          <a:xfrm>
            <a:off x="1780763" y="176463"/>
            <a:ext cx="5304096" cy="646331"/>
          </a:xfrm>
          <a:prstGeom prst="rect">
            <a:avLst/>
          </a:prstGeom>
          <a:noFill/>
        </p:spPr>
        <p:txBody>
          <a:bodyPr wrap="square" rtlCol="0">
            <a:spAutoFit/>
          </a:bodyPr>
          <a:lstStyle/>
          <a:p>
            <a:r>
              <a:rPr lang="es-MX" sz="3600" b="1" dirty="0">
                <a:latin typeface="Marvin Round" panose="02000000000000000000" pitchFamily="2" charset="0"/>
              </a:rPr>
              <a:t>LA CLASE DE HOY</a:t>
            </a:r>
          </a:p>
        </p:txBody>
      </p:sp>
    </p:spTree>
    <p:extLst>
      <p:ext uri="{BB962C8B-B14F-4D97-AF65-F5344CB8AC3E}">
        <p14:creationId xmlns:p14="http://schemas.microsoft.com/office/powerpoint/2010/main" val="8321227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530" y="341851"/>
            <a:ext cx="10515600" cy="1325563"/>
          </a:xfrm>
        </p:spPr>
        <p:txBody>
          <a:bodyPr>
            <a:noAutofit/>
          </a:bodyPr>
          <a:lstStyle/>
          <a:p>
            <a:pPr algn="ctr"/>
            <a:r>
              <a:rPr lang="es-MX" sz="4000" b="1" i="0" strike="noStrike" cap="none" spc="0" baseline="0" dirty="0">
                <a:solidFill>
                  <a:srgbClr val="000000"/>
                </a:solidFill>
                <a:effectLst/>
                <a:latin typeface="Tahoma"/>
                <a:ea typeface="Tahoma"/>
                <a:cs typeface="Tahoma"/>
              </a:rPr>
              <a:t>¿Alguna vez </a:t>
            </a:r>
            <a:r>
              <a:rPr lang="es-MX" sz="4000" b="1" dirty="0">
                <a:solidFill>
                  <a:srgbClr val="000000"/>
                </a:solidFill>
                <a:latin typeface="Tahoma"/>
                <a:ea typeface="Tahoma"/>
                <a:cs typeface="Tahoma"/>
              </a:rPr>
              <a:t>tienen</a:t>
            </a:r>
            <a:r>
              <a:rPr lang="es-MX" sz="4000" b="1" i="0" strike="noStrike" cap="none" spc="0" baseline="0" dirty="0">
                <a:solidFill>
                  <a:srgbClr val="000000"/>
                </a:solidFill>
                <a:effectLst/>
                <a:latin typeface="Tahoma"/>
                <a:ea typeface="Tahoma"/>
                <a:cs typeface="Tahoma"/>
              </a:rPr>
              <a:t> desacuerdos las parejas en relaciones sanas?</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4" y="0"/>
            <a:ext cx="2088777" cy="1694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5714" y="1694330"/>
            <a:ext cx="8554186" cy="482188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47384" r="27221" b="51741"/>
          <a:stretch>
            <a:fillRect/>
          </a:stretch>
        </p:blipFill>
        <p:spPr>
          <a:xfrm>
            <a:off x="1031325" y="2370421"/>
            <a:ext cx="2535892" cy="271644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l="47384" r="27221" b="51741"/>
          <a:stretch>
            <a:fillRect/>
          </a:stretch>
        </p:blipFill>
        <p:spPr>
          <a:xfrm>
            <a:off x="9065238" y="2370421"/>
            <a:ext cx="2535892" cy="2716441"/>
          </a:xfrm>
          <a:prstGeom prst="rect">
            <a:avLst/>
          </a:prstGeom>
        </p:spPr>
      </p:pic>
      <p:sp>
        <p:nvSpPr>
          <p:cNvPr id="11"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12272565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040" y="368767"/>
            <a:ext cx="9306560" cy="1325563"/>
          </a:xfrm>
        </p:spPr>
        <p:txBody>
          <a:bodyPr>
            <a:noAutofit/>
          </a:bodyPr>
          <a:lstStyle/>
          <a:p>
            <a:pPr algn="ctr"/>
            <a:r>
              <a:rPr lang="es-MX" sz="4800" b="1" i="0" strike="noStrike" cap="none" spc="0" baseline="0">
                <a:solidFill>
                  <a:srgbClr val="000000"/>
                </a:solidFill>
                <a:effectLst/>
                <a:latin typeface="Tahoma"/>
                <a:ea typeface="Tahoma"/>
                <a:cs typeface="Tahoma"/>
              </a:rPr>
              <a:t>¿Es gritarse una manera sana de tener un desacuerdo?</a:t>
            </a:r>
            <a:endParaRPr lang="en-US" sz="4800" b="1">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0"/>
            <a:ext cx="2088777" cy="1694330"/>
          </a:xfrm>
          <a:prstGeom prst="rect">
            <a:avLst/>
          </a:prstGeom>
        </p:spPr>
      </p:pic>
      <p:pic>
        <p:nvPicPr>
          <p:cNvPr id="7" name="80CE51F7-4EB9-48DD-B37C-C8F2611C8420" descr="80CE51F7-4EB9-48DD-B37C-C8F2611C842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872232" y="1668986"/>
            <a:ext cx="8848630" cy="498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231248945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360" y="287468"/>
            <a:ext cx="9447280" cy="1325563"/>
          </a:xfrm>
        </p:spPr>
        <p:txBody>
          <a:bodyPr>
            <a:noAutofit/>
          </a:bodyPr>
          <a:lstStyle/>
          <a:p>
            <a:pPr algn="ctr"/>
            <a:r>
              <a:rPr lang="es-MX" sz="3600" b="1" i="0" strike="noStrike" cap="none" spc="0" baseline="0" dirty="0">
                <a:solidFill>
                  <a:srgbClr val="000000"/>
                </a:solidFill>
                <a:effectLst/>
                <a:latin typeface="Tahoma"/>
                <a:ea typeface="Tahoma"/>
                <a:cs typeface="Tahoma"/>
              </a:rPr>
              <a:t>¿Es colgar repentinamente el teléfono una manera sana de tener un desacuerdo?</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0"/>
            <a:ext cx="2088777" cy="1694330"/>
          </a:xfrm>
          <a:prstGeom prst="rect">
            <a:avLst/>
          </a:prstGeom>
        </p:spPr>
      </p:pic>
      <p:pic>
        <p:nvPicPr>
          <p:cNvPr id="2050" name="Picture 2" descr="a1bd2829-1528-43c6-b909-93ced936c40e@namprd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926904" y="1386702"/>
            <a:ext cx="9704499" cy="547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308037566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419" y="184383"/>
            <a:ext cx="8681987" cy="1325563"/>
          </a:xfrm>
        </p:spPr>
        <p:txBody>
          <a:bodyPr>
            <a:noAutofit/>
          </a:bodyPr>
          <a:lstStyle/>
          <a:p>
            <a:pPr algn="ctr"/>
            <a:r>
              <a:rPr lang="es-MX" sz="3600" b="1" i="0" strike="noStrike" cap="none" spc="0" baseline="0" dirty="0">
                <a:solidFill>
                  <a:srgbClr val="000000"/>
                </a:solidFill>
                <a:effectLst/>
                <a:latin typeface="Tahoma"/>
                <a:ea typeface="Tahoma"/>
                <a:cs typeface="Tahoma"/>
              </a:rPr>
              <a:t>¿Es el no hablarse una manera sana de tener un desacuerdo?</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0"/>
            <a:ext cx="2088777" cy="1694330"/>
          </a:xfrm>
          <a:prstGeom prst="rect">
            <a:avLst/>
          </a:prstGeom>
        </p:spPr>
      </p:pic>
      <p:grpSp>
        <p:nvGrpSpPr>
          <p:cNvPr id="8" name="Group 7"/>
          <p:cNvGrpSpPr/>
          <p:nvPr/>
        </p:nvGrpSpPr>
        <p:grpSpPr>
          <a:xfrm>
            <a:off x="1417272" y="1668986"/>
            <a:ext cx="9873016" cy="5005776"/>
            <a:chOff x="1668732" y="1567125"/>
            <a:chExt cx="9873016" cy="5005776"/>
          </a:xfrm>
        </p:grpSpPr>
        <p:grpSp>
          <p:nvGrpSpPr>
            <p:cNvPr id="9" name="Group 8"/>
            <p:cNvGrpSpPr/>
            <p:nvPr/>
          </p:nvGrpSpPr>
          <p:grpSpPr>
            <a:xfrm>
              <a:off x="1668732" y="1567125"/>
              <a:ext cx="8426019" cy="4751366"/>
              <a:chOff x="141936" y="1694330"/>
              <a:chExt cx="8426019" cy="4751366"/>
            </a:xfrm>
          </p:grpSpPr>
          <p:pic>
            <p:nvPicPr>
              <p:cNvPr id="15" name="8F8B1327-214A-48BD-B002-B26F1B6709B7" descr="8F8B1327-214A-48BD-B002-B26F1B6709B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1936" y="1694330"/>
                <a:ext cx="8426019" cy="475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3255293" y="2973005"/>
                <a:ext cx="253814" cy="19594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p:cNvSpPr/>
              <p:nvPr/>
            </p:nvSpPr>
            <p:spPr>
              <a:xfrm rot="20093508">
                <a:off x="3149600" y="3081677"/>
                <a:ext cx="377743" cy="164123"/>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6929646" y="1694330"/>
              <a:ext cx="4612102" cy="4878571"/>
              <a:chOff x="6745088" y="1808687"/>
              <a:chExt cx="4612102" cy="4878571"/>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50585"/>
              <a:stretch>
                <a:fillRect/>
              </a:stretch>
            </p:blipFill>
            <p:spPr>
              <a:xfrm>
                <a:off x="7080421" y="1808687"/>
                <a:ext cx="4276769" cy="4878571"/>
              </a:xfrm>
              <a:prstGeom prst="rect">
                <a:avLst/>
              </a:prstGeom>
            </p:spPr>
          </p:pic>
          <p:cxnSp>
            <p:nvCxnSpPr>
              <p:cNvPr id="14" name="Straight Connector 13"/>
              <p:cNvCxnSpPr/>
              <p:nvPr/>
            </p:nvCxnSpPr>
            <p:spPr>
              <a:xfrm flipH="1">
                <a:off x="6745088" y="4098141"/>
                <a:ext cx="362800" cy="20027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 Callout 10"/>
            <p:cNvSpPr/>
            <p:nvPr/>
          </p:nvSpPr>
          <p:spPr>
            <a:xfrm>
              <a:off x="5465774" y="1794424"/>
              <a:ext cx="2035056" cy="1087658"/>
            </a:xfrm>
            <a:prstGeom prst="wedgeEllipseCallout">
              <a:avLst>
                <a:gd name="adj1" fmla="val 52140"/>
                <a:gd name="adj2" fmla="val 3784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635872" y="1922470"/>
              <a:ext cx="1725638" cy="923330"/>
            </a:xfrm>
            <a:prstGeom prst="rect">
              <a:avLst/>
            </a:prstGeom>
            <a:noFill/>
          </p:spPr>
          <p:txBody>
            <a:bodyPr wrap="square" rtlCol="0">
              <a:spAutoFit/>
            </a:bodyPr>
            <a:lstStyle/>
            <a:p>
              <a:pPr algn="ctr"/>
              <a:r>
                <a:rPr lang="es-MX" b="0" i="0" strike="noStrike" cap="none" spc="0" baseline="0" dirty="0">
                  <a:solidFill>
                    <a:srgbClr val="000000"/>
                  </a:solidFill>
                  <a:effectLst/>
                  <a:latin typeface="Smoothy" pitchFamily="2" charset="77"/>
                  <a:ea typeface="Tahoma"/>
                  <a:cs typeface="Tahoma"/>
                </a:rPr>
                <a:t>¿Por qué no me habla? Por favor, hábleme. </a:t>
              </a:r>
              <a:endParaRPr lang="en-US" dirty="0">
                <a:latin typeface="Smoothy" pitchFamily="2" charset="77"/>
                <a:ea typeface="Tahoma" panose="020B0604030504040204" pitchFamily="34" charset="0"/>
                <a:cs typeface="Tahoma" panose="020B0604030504040204" pitchFamily="34" charset="0"/>
              </a:endParaRPr>
            </a:p>
          </p:txBody>
        </p:sp>
      </p:grpSp>
      <p:sp>
        <p:nvSpPr>
          <p:cNvPr id="18"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29007602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556" y="79678"/>
            <a:ext cx="7714783" cy="1325563"/>
          </a:xfrm>
        </p:spPr>
        <p:txBody>
          <a:bodyPr>
            <a:normAutofit/>
          </a:bodyPr>
          <a:lstStyle/>
          <a:p>
            <a:r>
              <a:rPr lang="es-MX" sz="4000" b="1" i="0" strike="noStrike" cap="none" spc="0" baseline="0" dirty="0">
                <a:solidFill>
                  <a:srgbClr val="000000"/>
                </a:solidFill>
                <a:effectLst/>
                <a:latin typeface="Tahoma"/>
                <a:ea typeface="Tahoma"/>
                <a:cs typeface="Tahoma"/>
              </a:rPr>
              <a:t>No está bien, ni una sola vez</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9309" y="5620866"/>
            <a:ext cx="12110232" cy="944880"/>
          </a:xfrm>
          <a:prstGeom prst="rect">
            <a:avLst/>
          </a:prstGeom>
          <a:noFill/>
        </p:spPr>
        <p:txBody>
          <a:bodyPr wrap="square" rtlCol="0">
            <a:spAutoFit/>
          </a:bodyPr>
          <a:lstStyle/>
          <a:p>
            <a:pPr algn="ctr"/>
            <a:r>
              <a:rPr lang="es-MX" sz="2800" b="1" i="0" strike="noStrike" cap="none" spc="0" baseline="0" dirty="0">
                <a:solidFill>
                  <a:srgbClr val="000000"/>
                </a:solidFill>
                <a:effectLst/>
                <a:latin typeface="Tahoma"/>
                <a:ea typeface="Tahoma"/>
                <a:cs typeface="Tahoma"/>
              </a:rPr>
              <a:t>NUNCA está bien que usted y/o su pareja se digan nombres ofensivos, se lancen objetos o lastimen sus cuerpos.</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3063" y="0"/>
            <a:ext cx="2088777" cy="169433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461" y="1731682"/>
            <a:ext cx="4126035" cy="232579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9438" y="1888676"/>
            <a:ext cx="3389971" cy="191088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l="2884" t="48105" r="15620" b="40523"/>
          <a:stretch>
            <a:fillRect/>
          </a:stretch>
        </p:blipFill>
        <p:spPr>
          <a:xfrm>
            <a:off x="240836" y="4998336"/>
            <a:ext cx="11727177" cy="77992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7105" t="24006" r="50548" b="19076"/>
          <a:stretch>
            <a:fillRect/>
          </a:stretch>
        </p:blipFill>
        <p:spPr>
          <a:xfrm>
            <a:off x="141033" y="1470537"/>
            <a:ext cx="3414499" cy="258694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rcRect l="7105" t="24006" r="50548" b="19076"/>
          <a:stretch>
            <a:fillRect/>
          </a:stretch>
        </p:blipFill>
        <p:spPr>
          <a:xfrm>
            <a:off x="4279848" y="1455299"/>
            <a:ext cx="3414499" cy="2586940"/>
          </a:xfrm>
          <a:prstGeom prst="rect">
            <a:avLst/>
          </a:prstGeom>
        </p:spPr>
      </p:pic>
      <p:grpSp>
        <p:nvGrpSpPr>
          <p:cNvPr id="14" name="Group 13"/>
          <p:cNvGrpSpPr/>
          <p:nvPr/>
        </p:nvGrpSpPr>
        <p:grpSpPr>
          <a:xfrm>
            <a:off x="7223557" y="1694330"/>
            <a:ext cx="5199668" cy="2393641"/>
            <a:chOff x="7333514" y="2808436"/>
            <a:chExt cx="4858486" cy="2132307"/>
          </a:xfrm>
        </p:grpSpPr>
        <p:pic>
          <p:nvPicPr>
            <p:cNvPr id="3074" name="Picture 2" descr="db829442-0f74-4104-8ecf-1e117b6ba01e@namprd16"/>
            <p:cNvPicPr>
              <a:picLocks noChangeAspect="1" noChangeArrowheads="1"/>
            </p:cNvPicPr>
            <p:nvPr/>
          </p:nvPicPr>
          <p:blipFill>
            <a:blip r:embed="rId7">
              <a:extLst>
                <a:ext uri="{28A0092B-C50C-407E-A947-70E740481C1C}">
                  <a14:useLocalDpi xmlns:a14="http://schemas.microsoft.com/office/drawing/2010/main" val="0"/>
                </a:ext>
              </a:extLst>
            </a:blip>
            <a:srcRect r="44319" b="43674"/>
            <a:stretch>
              <a:fillRect/>
            </a:stretch>
          </p:blipFill>
          <p:spPr bwMode="auto">
            <a:xfrm>
              <a:off x="7333514" y="2808436"/>
              <a:ext cx="3294022" cy="187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rcRect l="63843"/>
            <a:stretch>
              <a:fillRect/>
            </a:stretch>
          </p:blipFill>
          <p:spPr>
            <a:xfrm>
              <a:off x="10890216" y="2911279"/>
              <a:ext cx="1301784" cy="2029464"/>
            </a:xfrm>
            <a:prstGeom prst="rect">
              <a:avLst/>
            </a:prstGeom>
          </p:spPr>
        </p:pic>
      </p:grpSp>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l="7105" t="24006" r="50548" b="19076"/>
          <a:stretch>
            <a:fillRect/>
          </a:stretch>
        </p:blipFill>
        <p:spPr>
          <a:xfrm>
            <a:off x="8523725" y="1505358"/>
            <a:ext cx="3414499" cy="2586940"/>
          </a:xfrm>
          <a:prstGeom prst="rect">
            <a:avLst/>
          </a:prstGeom>
        </p:spPr>
      </p:pic>
      <p:sp>
        <p:nvSpPr>
          <p:cNvPr id="16" name="TextBox 15"/>
          <p:cNvSpPr txBox="1"/>
          <p:nvPr/>
        </p:nvSpPr>
        <p:spPr>
          <a:xfrm>
            <a:off x="310815" y="3968076"/>
            <a:ext cx="3074936" cy="1188720"/>
          </a:xfrm>
          <a:prstGeom prst="rect">
            <a:avLst/>
          </a:prstGeom>
          <a:noFill/>
          <a:ln w="57150">
            <a:solidFill>
              <a:schemeClr val="tx1"/>
            </a:solidFill>
          </a:ln>
        </p:spPr>
        <p:txBody>
          <a:bodyPr wrap="square" rtlCol="0">
            <a:spAutoFit/>
          </a:bodyPr>
          <a:lstStyle/>
          <a:p>
            <a:pPr algn="ctr"/>
            <a:r>
              <a:rPr lang="es-MX" sz="2400" b="1" i="0" strike="noStrike" cap="none" spc="0" baseline="0">
                <a:solidFill>
                  <a:srgbClr val="000000"/>
                </a:solidFill>
                <a:effectLst/>
                <a:latin typeface="Tahoma"/>
                <a:ea typeface="Tahoma"/>
                <a:cs typeface="Tahoma"/>
              </a:rPr>
              <a:t>Decirse nombres ofensivos el uno al otro</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a:off x="4529293" y="3962247"/>
            <a:ext cx="3074936" cy="1188720"/>
          </a:xfrm>
          <a:prstGeom prst="rect">
            <a:avLst/>
          </a:prstGeom>
          <a:noFill/>
          <a:ln w="57150">
            <a:solidFill>
              <a:schemeClr val="tx1"/>
            </a:solidFill>
          </a:ln>
        </p:spPr>
        <p:txBody>
          <a:bodyPr wrap="square" rtlCol="0">
            <a:spAutoFit/>
          </a:bodyPr>
          <a:lstStyle/>
          <a:p>
            <a:pPr algn="ctr"/>
            <a:r>
              <a:rPr lang="es-MX" sz="2400" b="1" i="0" strike="noStrike" cap="none" spc="0" baseline="0">
                <a:solidFill>
                  <a:srgbClr val="000000"/>
                </a:solidFill>
                <a:effectLst/>
                <a:latin typeface="Tahoma"/>
                <a:ea typeface="Tahoma"/>
                <a:cs typeface="Tahoma"/>
              </a:rPr>
              <a:t>Lastimarse los cuerpos el uno al otro</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8666751" y="3997990"/>
            <a:ext cx="3074936" cy="822960"/>
          </a:xfrm>
          <a:prstGeom prst="rect">
            <a:avLst/>
          </a:prstGeom>
          <a:noFill/>
          <a:ln w="57150">
            <a:solidFill>
              <a:schemeClr val="tx1"/>
            </a:solidFill>
          </a:ln>
        </p:spPr>
        <p:txBody>
          <a:bodyPr wrap="square" rtlCol="0">
            <a:spAutoFit/>
          </a:bodyPr>
          <a:lstStyle/>
          <a:p>
            <a:pPr algn="ctr"/>
            <a:r>
              <a:rPr lang="es-MX" sz="2400" b="1" i="0" strike="noStrike" cap="none" spc="0" baseline="0">
                <a:solidFill>
                  <a:srgbClr val="000000"/>
                </a:solidFill>
                <a:effectLst/>
                <a:latin typeface="Tahoma"/>
                <a:ea typeface="Tahoma"/>
                <a:cs typeface="Tahoma"/>
              </a:rPr>
              <a:t>Lanzarse objetos el uno al otro</a:t>
            </a:r>
            <a:endParaRPr lang="en-US" sz="2400" b="1">
              <a:latin typeface="Tahoma" panose="020B0604030504040204" pitchFamily="34" charset="0"/>
              <a:ea typeface="Tahoma" panose="020B0604030504040204" pitchFamily="34" charset="0"/>
              <a:cs typeface="Tahoma" panose="020B0604030504040204" pitchFamily="34" charset="0"/>
            </a:endParaRPr>
          </a:p>
        </p:txBody>
      </p:sp>
      <p:sp>
        <p:nvSpPr>
          <p:cNvPr id="18" name="Footer Placeholder 3">
            <a:extLst>
              <a:ext uri="{FF2B5EF4-FFF2-40B4-BE49-F238E27FC236}">
                <a16:creationId xmlns:a16="http://schemas.microsoft.com/office/drawing/2014/main" id="{10C28071-44D1-4D11-877A-0DAEBA31D9EE}"/>
              </a:ext>
            </a:extLst>
          </p:cNvPr>
          <p:cNvSpPr txBox="1"/>
          <p:nvPr/>
        </p:nvSpPr>
        <p:spPr>
          <a:xfrm>
            <a:off x="8902119" y="6492875"/>
            <a:ext cx="3224565" cy="299809"/>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2023 Programa de Servicios de SAFE para Personas con Discapacidades</a:t>
            </a:r>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spTree>
    <p:extLst>
      <p:ext uri="{BB962C8B-B14F-4D97-AF65-F5344CB8AC3E}">
        <p14:creationId xmlns:p14="http://schemas.microsoft.com/office/powerpoint/2010/main" val="8094391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13785</TotalTime>
  <Words>5161</Words>
  <Application>Microsoft Macintosh PowerPoint</Application>
  <PresentationFormat>Widescreen</PresentationFormat>
  <Paragraphs>427</Paragraphs>
  <Slides>32</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Calibri</vt:lpstr>
      <vt:lpstr>PraterBlockPro</vt:lpstr>
      <vt:lpstr>Marvin Round</vt:lpstr>
      <vt:lpstr>Arial</vt:lpstr>
      <vt:lpstr>Verdana</vt:lpstr>
      <vt:lpstr>Tahoma</vt:lpstr>
      <vt:lpstr>Calibri Light</vt:lpstr>
      <vt:lpstr>Smoothy</vt:lpstr>
      <vt:lpstr>Office Theme</vt:lpstr>
      <vt:lpstr>PowerPoint Presentation</vt:lpstr>
      <vt:lpstr>PowerPoint Presentation</vt:lpstr>
      <vt:lpstr>PowerPoint Presentation</vt:lpstr>
      <vt:lpstr>PowerPoint Presentation</vt:lpstr>
      <vt:lpstr>¿Alguna vez tienen desacuerdos las parejas en relaciones sanas?</vt:lpstr>
      <vt:lpstr>¿Es gritarse una manera sana de tener un desacuerdo?</vt:lpstr>
      <vt:lpstr>¿Es colgar repentinamente el teléfono una manera sana de tener un desacuerdo?</vt:lpstr>
      <vt:lpstr>¿Es el no hablarse una manera sana de tener un desacuerdo?</vt:lpstr>
      <vt:lpstr>No está bien, ni una sola vez</vt:lpstr>
      <vt:lpstr>PowerPoint Presentation</vt:lpstr>
      <vt:lpstr>Los desacuerdos sanos y las Declaraciones “yo”</vt:lpstr>
      <vt:lpstr>PowerPoint Presentation</vt:lpstr>
      <vt:lpstr>Práctica de desacuerdos sanos</vt:lpstr>
      <vt:lpstr>Práctica de desacuerdos sanos</vt:lpstr>
      <vt:lpstr>Práctica de desacuerdos sanos</vt:lpstr>
      <vt:lpstr>Práctica de desacuerdos sanos</vt:lpstr>
      <vt:lpstr>PowerPoint Presentation</vt:lpstr>
      <vt:lpstr>PowerPoint Presentation</vt:lpstr>
      <vt:lpstr>Rompimiento</vt:lpstr>
      <vt:lpstr>Obtenga ayuda de una persona adulta en quien confía</vt:lpstr>
      <vt:lpstr>¿Qué es el rechazo?</vt:lpstr>
      <vt:lpstr>Todo estará bien.</vt:lpstr>
      <vt:lpstr>PowerPoint Presentation</vt:lpstr>
      <vt:lpstr>¿Qué le hace sentirse mejor después de un rechazo?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230</cp:revision>
  <dcterms:created xsi:type="dcterms:W3CDTF">2021-06-11T20:56:57Z</dcterms:created>
  <dcterms:modified xsi:type="dcterms:W3CDTF">2023-02-27T00:10:25Z</dcterms:modified>
</cp:coreProperties>
</file>